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glb" ContentType="model/gltf.binary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4"/>
  </p:sldMasterIdLst>
  <p:notesMasterIdLst>
    <p:notesMasterId r:id="rId75"/>
  </p:notesMasterIdLst>
  <p:handoutMasterIdLst>
    <p:handoutMasterId r:id="rId76"/>
  </p:handoutMasterIdLst>
  <p:sldIdLst>
    <p:sldId id="256" r:id="rId5"/>
    <p:sldId id="312" r:id="rId6"/>
    <p:sldId id="407" r:id="rId7"/>
    <p:sldId id="408" r:id="rId8"/>
    <p:sldId id="409" r:id="rId9"/>
    <p:sldId id="410" r:id="rId10"/>
    <p:sldId id="424" r:id="rId11"/>
    <p:sldId id="425" r:id="rId12"/>
    <p:sldId id="412" r:id="rId13"/>
    <p:sldId id="426" r:id="rId14"/>
    <p:sldId id="414" r:id="rId15"/>
    <p:sldId id="415" r:id="rId16"/>
    <p:sldId id="416" r:id="rId17"/>
    <p:sldId id="417" r:id="rId18"/>
    <p:sldId id="418" r:id="rId19"/>
    <p:sldId id="419" r:id="rId20"/>
    <p:sldId id="420" r:id="rId21"/>
    <p:sldId id="421" r:id="rId22"/>
    <p:sldId id="422" r:id="rId23"/>
    <p:sldId id="423" r:id="rId24"/>
    <p:sldId id="340" r:id="rId25"/>
    <p:sldId id="257" r:id="rId26"/>
    <p:sldId id="341" r:id="rId27"/>
    <p:sldId id="406" r:id="rId28"/>
    <p:sldId id="347" r:id="rId29"/>
    <p:sldId id="351" r:id="rId30"/>
    <p:sldId id="355" r:id="rId31"/>
    <p:sldId id="353" r:id="rId32"/>
    <p:sldId id="354" r:id="rId33"/>
    <p:sldId id="356" r:id="rId34"/>
    <p:sldId id="388" r:id="rId35"/>
    <p:sldId id="321" r:id="rId36"/>
    <p:sldId id="378" r:id="rId37"/>
    <p:sldId id="342" r:id="rId38"/>
    <p:sldId id="346" r:id="rId39"/>
    <p:sldId id="317" r:id="rId40"/>
    <p:sldId id="376" r:id="rId41"/>
    <p:sldId id="357" r:id="rId42"/>
    <p:sldId id="358" r:id="rId43"/>
    <p:sldId id="359" r:id="rId44"/>
    <p:sldId id="349" r:id="rId45"/>
    <p:sldId id="360" r:id="rId46"/>
    <p:sldId id="361" r:id="rId47"/>
    <p:sldId id="350" r:id="rId48"/>
    <p:sldId id="362" r:id="rId49"/>
    <p:sldId id="363" r:id="rId50"/>
    <p:sldId id="377" r:id="rId51"/>
    <p:sldId id="379" r:id="rId52"/>
    <p:sldId id="380" r:id="rId53"/>
    <p:sldId id="381" r:id="rId54"/>
    <p:sldId id="382" r:id="rId55"/>
    <p:sldId id="383" r:id="rId56"/>
    <p:sldId id="384" r:id="rId57"/>
    <p:sldId id="385" r:id="rId58"/>
    <p:sldId id="386" r:id="rId59"/>
    <p:sldId id="367" r:id="rId60"/>
    <p:sldId id="365" r:id="rId61"/>
    <p:sldId id="366" r:id="rId62"/>
    <p:sldId id="368" r:id="rId63"/>
    <p:sldId id="364" r:id="rId64"/>
    <p:sldId id="369" r:id="rId65"/>
    <p:sldId id="387" r:id="rId66"/>
    <p:sldId id="370" r:id="rId67"/>
    <p:sldId id="371" r:id="rId68"/>
    <p:sldId id="372" r:id="rId69"/>
    <p:sldId id="373" r:id="rId70"/>
    <p:sldId id="374" r:id="rId71"/>
    <p:sldId id="375" r:id="rId72"/>
    <p:sldId id="343" r:id="rId73"/>
    <p:sldId id="271" r:id="rId74"/>
  </p:sldIdLst>
  <p:sldSz cx="9906000" cy="6858000" type="A4"/>
  <p:notesSz cx="6858000" cy="9926638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99" userDrawn="1">
          <p15:clr>
            <a:srgbClr val="A4A3A4"/>
          </p15:clr>
        </p15:guide>
        <p15:guide id="2" pos="1192" userDrawn="1">
          <p15:clr>
            <a:srgbClr val="A4A3A4"/>
          </p15:clr>
        </p15:guide>
        <p15:guide id="3" orient="horz" pos="252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arla Marques Pereira" initials="CMP" lastIdx="6" clrIdx="0">
    <p:extLst>
      <p:ext uri="{19B8F6BF-5375-455C-9EA6-DF929625EA0E}">
        <p15:presenceInfo xmlns:p15="http://schemas.microsoft.com/office/powerpoint/2012/main" userId="S-1-5-21-1236043864-381526362-128020032-22378" providerId="AD"/>
      </p:ext>
    </p:extLst>
  </p:cmAuthor>
  <p:cmAuthor id="2" name="Alfredo Ramalho" initials="AR" lastIdx="1" clrIdx="1">
    <p:extLst>
      <p:ext uri="{19B8F6BF-5375-455C-9EA6-DF929625EA0E}">
        <p15:presenceInfo xmlns:p15="http://schemas.microsoft.com/office/powerpoint/2012/main" userId="S-1-5-21-1236043864-381526362-128020032-21112" providerId="AD"/>
      </p:ext>
    </p:extLst>
  </p:cmAuthor>
  <p:cmAuthor id="3" name="Ana Carvalho" initials="AC" lastIdx="4" clrIdx="2">
    <p:extLst>
      <p:ext uri="{19B8F6BF-5375-455C-9EA6-DF929625EA0E}">
        <p15:presenceInfo xmlns:p15="http://schemas.microsoft.com/office/powerpoint/2012/main" userId="Ana Carvalho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DEBF7"/>
    <a:srgbClr val="EC9D2E"/>
    <a:srgbClr val="009999"/>
    <a:srgbClr val="006699"/>
    <a:srgbClr val="F4B038"/>
    <a:srgbClr val="339933"/>
    <a:srgbClr val="EEB414"/>
    <a:srgbClr val="BFBFBF"/>
    <a:srgbClr val="008080"/>
    <a:srgbClr val="E9CE0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390" autoAdjust="0"/>
    <p:restoredTop sz="94280" autoAdjust="0"/>
  </p:normalViewPr>
  <p:slideViewPr>
    <p:cSldViewPr snapToGrid="0">
      <p:cViewPr varScale="1">
        <p:scale>
          <a:sx n="104" d="100"/>
          <a:sy n="104" d="100"/>
        </p:scale>
        <p:origin x="1740" y="108"/>
      </p:cViewPr>
      <p:guideLst>
        <p:guide orient="horz" pos="799"/>
        <p:guide pos="1192"/>
        <p:guide orient="horz" pos="252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00" d="100"/>
        <a:sy n="100" d="100"/>
      </p:scale>
      <p:origin x="0" y="-442"/>
    </p:cViewPr>
  </p:sorterViewPr>
  <p:notesViewPr>
    <p:cSldViewPr snapToGrid="0">
      <p:cViewPr varScale="1">
        <p:scale>
          <a:sx n="60" d="100"/>
          <a:sy n="60" d="100"/>
        </p:scale>
        <p:origin x="3187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76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slide" Target="slides/slide70.xml"/><Relationship Id="rId79" Type="http://schemas.openxmlformats.org/officeDocument/2006/relationships/viewProps" Target="viewProp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commentAuthors" Target="commentAuthor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98056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/>
            </a:lvl1pPr>
          </a:lstStyle>
          <a:p>
            <a:endParaRPr lang="pt-PT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4" y="0"/>
            <a:ext cx="2971800" cy="498056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/>
            </a:lvl1pPr>
          </a:lstStyle>
          <a:p>
            <a:fld id="{9190534B-B7B5-4361-873B-F958D1457909}" type="datetimeFigureOut">
              <a:rPr lang="pt-PT" smtClean="0"/>
              <a:t>03/05/2019</a:t>
            </a:fld>
            <a:endParaRPr lang="pt-PT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28585"/>
            <a:ext cx="2971800" cy="498055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/>
            </a:lvl1pPr>
          </a:lstStyle>
          <a:p>
            <a:endParaRPr lang="pt-PT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4" y="9428585"/>
            <a:ext cx="2971800" cy="498055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r">
              <a:defRPr sz="1200"/>
            </a:lvl1pPr>
          </a:lstStyle>
          <a:p>
            <a:fld id="{5F8EAB3F-B97D-466C-B8BF-EB0BFC6CBB05}" type="slidenum">
              <a:rPr lang="pt-PT" smtClean="0"/>
              <a:t>‹nº›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020233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98056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/>
            </a:lvl1pPr>
          </a:lstStyle>
          <a:p>
            <a:endParaRPr lang="pt-PT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4" y="0"/>
            <a:ext cx="2971800" cy="498056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/>
            </a:lvl1pPr>
          </a:lstStyle>
          <a:p>
            <a:fld id="{0463DED5-BFFA-4E43-8B35-AB4B1BD9F139}" type="datetimeFigureOut">
              <a:rPr lang="pt-PT" smtClean="0"/>
              <a:t>03/05/2019</a:t>
            </a:fld>
            <a:endParaRPr lang="pt-PT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011238" y="1241425"/>
            <a:ext cx="48355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endParaRPr lang="pt-PT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777194"/>
            <a:ext cx="5486400" cy="3908614"/>
          </a:xfrm>
          <a:prstGeom prst="rect">
            <a:avLst/>
          </a:prstGeom>
        </p:spPr>
        <p:txBody>
          <a:bodyPr vert="horz" lIns="91435" tIns="45718" rIns="91435" bIns="45718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5"/>
            <a:ext cx="2971800" cy="498055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/>
            </a:lvl1pPr>
          </a:lstStyle>
          <a:p>
            <a:endParaRPr lang="pt-PT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4" y="9428585"/>
            <a:ext cx="2971800" cy="498055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r">
              <a:defRPr sz="1200"/>
            </a:lvl1pPr>
          </a:lstStyle>
          <a:p>
            <a:fld id="{D0DE7F2E-5647-4868-A518-169542EDFAA6}" type="slidenum">
              <a:rPr lang="pt-PT" smtClean="0"/>
              <a:t>‹nº›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4253525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DE7F2E-5647-4868-A518-169542EDFAA6}" type="slidenum">
              <a:rPr lang="pt-PT" smtClean="0"/>
              <a:t>1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0768373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DE7F2E-5647-4868-A518-169542EDFAA6}" type="slidenum">
              <a:rPr lang="pt-PT" smtClean="0"/>
              <a:t>13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0436390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DE7F2E-5647-4868-A518-169542EDFAA6}" type="slidenum">
              <a:rPr lang="pt-PT" smtClean="0"/>
              <a:t>14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7065624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DE7F2E-5647-4868-A518-169542EDFAA6}" type="slidenum">
              <a:rPr lang="pt-PT" smtClean="0"/>
              <a:t>15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8721497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DE7F2E-5647-4868-A518-169542EDFAA6}" type="slidenum">
              <a:rPr lang="pt-PT" smtClean="0"/>
              <a:t>16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0889344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DE7F2E-5647-4868-A518-169542EDFAA6}" type="slidenum">
              <a:rPr lang="pt-PT" smtClean="0"/>
              <a:t>18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0736464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DE7F2E-5647-4868-A518-169542EDFAA6}" type="slidenum">
              <a:rPr lang="pt-PT" smtClean="0"/>
              <a:t>19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9076458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DE7F2E-5647-4868-A518-169542EDFAA6}" type="slidenum">
              <a:rPr lang="pt-PT" smtClean="0"/>
              <a:t>20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2871972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DE7F2E-5647-4868-A518-169542EDFAA6}" type="slidenum">
              <a:rPr lang="pt-PT" smtClean="0"/>
              <a:t>22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2890743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DE7F2E-5647-4868-A518-169542EDFAA6}" type="slidenum">
              <a:rPr lang="pt-PT" smtClean="0"/>
              <a:t>34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41603310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DE7F2E-5647-4868-A518-169542EDFAA6}" type="slidenum">
              <a:rPr lang="pt-PT" smtClean="0"/>
              <a:t>70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41877327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DE7F2E-5647-4868-A518-169542EDFAA6}" type="slidenum">
              <a:rPr lang="pt-PT" smtClean="0"/>
              <a:t>2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40094809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DE7F2E-5647-4868-A518-169542EDFAA6}" type="slidenum">
              <a:rPr lang="pt-PT" smtClean="0"/>
              <a:t>3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5716618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DE7F2E-5647-4868-A518-169542EDFAA6}" type="slidenum">
              <a:rPr lang="pt-PT" smtClean="0"/>
              <a:t>6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7337233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DE7F2E-5647-4868-A518-169542EDFAA6}" type="slidenum">
              <a:rPr lang="pt-PT" smtClean="0"/>
              <a:t>7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9819373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DE7F2E-5647-4868-A518-169542EDFAA6}" type="slidenum">
              <a:rPr lang="pt-PT" smtClean="0"/>
              <a:t>8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6638482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DE7F2E-5647-4868-A518-169542EDFAA6}" type="slidenum">
              <a:rPr lang="pt-PT" smtClean="0"/>
              <a:t>9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0836792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DE7F2E-5647-4868-A518-169542EDFAA6}" type="slidenum">
              <a:rPr lang="pt-PT" smtClean="0"/>
              <a:t>10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8607112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DE7F2E-5647-4868-A518-169542EDFAA6}" type="slidenum">
              <a:rPr lang="pt-PT" smtClean="0"/>
              <a:t>12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7248633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0"/>
          <a:stretch/>
        </p:blipFill>
        <p:spPr>
          <a:xfrm>
            <a:off x="3000" y="0"/>
            <a:ext cx="9900000" cy="3880128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0" y="3657600"/>
            <a:ext cx="9906000" cy="32004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670" y="3746377"/>
            <a:ext cx="9676661" cy="870011"/>
          </a:xfrm>
        </p:spPr>
        <p:txBody>
          <a:bodyPr anchor="ctr">
            <a:normAutofit/>
          </a:bodyPr>
          <a:lstStyle>
            <a:lvl1pPr algn="ctr">
              <a:lnSpc>
                <a:spcPct val="110000"/>
              </a:lnSpc>
              <a:defRPr sz="3200"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42950" y="4990653"/>
            <a:ext cx="8420100" cy="756822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None/>
              <a:defRPr sz="2400">
                <a:latin typeface="Century Gothic" panose="020B0502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2050" name="Picture 2" descr="Resultado de imagem para spms logo">
            <a:extLst>
              <a:ext uri="{FF2B5EF4-FFF2-40B4-BE49-F238E27FC236}">
                <a16:creationId xmlns:a16="http://schemas.microsoft.com/office/drawing/2014/main" id="{D7ABF649-ED79-40E5-B03F-9B0C88E2976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069" y="1225705"/>
            <a:ext cx="4299438" cy="940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28212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/>
          <a:srcRect l="16916" t="8963" r="57917" b="4814"/>
          <a:stretch/>
        </p:blipFill>
        <p:spPr>
          <a:xfrm>
            <a:off x="0" y="0"/>
            <a:ext cx="3558619" cy="6858000"/>
          </a:xfrm>
          <a:prstGeom prst="rect">
            <a:avLst/>
          </a:prstGeom>
        </p:spPr>
      </p:pic>
      <p:cxnSp>
        <p:nvCxnSpPr>
          <p:cNvPr id="4" name="Straight Connector 3"/>
          <p:cNvCxnSpPr/>
          <p:nvPr userDrawn="1"/>
        </p:nvCxnSpPr>
        <p:spPr>
          <a:xfrm>
            <a:off x="3728621" y="726181"/>
            <a:ext cx="5939161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D2557B8D-9BD1-4580-A644-906E6709C880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3728621" y="225806"/>
            <a:ext cx="5939161" cy="500372"/>
          </a:xfrm>
        </p:spPr>
        <p:txBody>
          <a:bodyPr lIns="0" tIns="0" rIns="0" bIns="0" anchor="t" anchorCtr="0">
            <a:noAutofit/>
          </a:bodyPr>
          <a:lstStyle>
            <a:lvl1pPr marL="0" indent="0">
              <a:lnSpc>
                <a:spcPct val="200000"/>
              </a:lnSpc>
              <a:spcBef>
                <a:spcPts val="0"/>
              </a:spcBef>
              <a:spcAft>
                <a:spcPts val="1200"/>
              </a:spcAft>
              <a:buFont typeface="+mj-lt"/>
              <a:buNone/>
              <a:defRPr sz="1800" b="1">
                <a:solidFill>
                  <a:schemeClr val="tx1"/>
                </a:solidFill>
                <a:latin typeface="Century Gothic" panose="020B0502020202020204" pitchFamily="34" charset="0"/>
                <a:cs typeface="Arial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5DF68C5-03E5-4CA4-AB31-90702DAC09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28620" y="984751"/>
            <a:ext cx="5939162" cy="5236174"/>
          </a:xfrm>
        </p:spPr>
        <p:txBody>
          <a:bodyPr>
            <a:normAutofit/>
          </a:bodyPr>
          <a:lstStyle>
            <a:lvl1pPr>
              <a:defRPr sz="2000">
                <a:latin typeface="Century Gothic" panose="020B0502020202020204" pitchFamily="34" charset="0"/>
              </a:defRPr>
            </a:lvl1pPr>
            <a:lvl2pPr>
              <a:defRPr sz="1800">
                <a:latin typeface="Century Gothic" panose="020B0502020202020204" pitchFamily="34" charset="0"/>
              </a:defRPr>
            </a:lvl2pPr>
            <a:lvl3pPr>
              <a:defRPr sz="1600">
                <a:latin typeface="Century Gothic" panose="020B0502020202020204" pitchFamily="34" charset="0"/>
              </a:defRPr>
            </a:lvl3pPr>
            <a:lvl4pPr>
              <a:defRPr sz="1400">
                <a:latin typeface="Century Gothic" panose="020B0502020202020204" pitchFamily="34" charset="0"/>
              </a:defRPr>
            </a:lvl4pPr>
            <a:lvl5pPr>
              <a:defRPr sz="1400">
                <a:latin typeface="Century Gothic" panose="020B0502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2E61387C-600E-4235-B1B2-E8C700CB9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341810" y="6356352"/>
            <a:ext cx="2228850" cy="365125"/>
          </a:xfrm>
        </p:spPr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</a:lstStyle>
          <a:p>
            <a:fld id="{7A8252D1-CFE7-4FFB-A6D1-80511B9E9BCC}" type="slidenum">
              <a:rPr lang="pt-PT" smtClean="0"/>
              <a:pPr/>
              <a:t>‹nº›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7026263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/>
          <a:srcRect l="16916" t="8963" r="57917" b="4814"/>
          <a:stretch/>
        </p:blipFill>
        <p:spPr>
          <a:xfrm flipH="1">
            <a:off x="6347381" y="0"/>
            <a:ext cx="3558619" cy="6858000"/>
          </a:xfrm>
          <a:prstGeom prst="rect">
            <a:avLst/>
          </a:prstGeom>
        </p:spPr>
      </p:pic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2E61387C-600E-4235-B1B2-E8C700CB9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341810" y="6356352"/>
            <a:ext cx="2228850" cy="365125"/>
          </a:xfrm>
        </p:spPr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</a:lstStyle>
          <a:p>
            <a:fld id="{7A8252D1-CFE7-4FFB-A6D1-80511B9E9BCC}" type="slidenum">
              <a:rPr lang="pt-PT" smtClean="0"/>
              <a:pPr/>
              <a:t>‹nº›</a:t>
            </a:fld>
            <a:endParaRPr lang="pt-PT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014F1D6-401E-4A12-95A6-9CBBB4F7DB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4351" y="2655704"/>
            <a:ext cx="5143130" cy="1546592"/>
          </a:xfrm>
        </p:spPr>
        <p:txBody>
          <a:bodyPr anchor="ctr">
            <a:normAutofit/>
          </a:bodyPr>
          <a:lstStyle>
            <a:lvl1pPr algn="ctr">
              <a:lnSpc>
                <a:spcPct val="110000"/>
              </a:lnSpc>
              <a:defRPr sz="4000" b="1" i="1"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3264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292473"/>
            <a:ext cx="9144000" cy="4884490"/>
          </a:xfrm>
        </p:spPr>
        <p:txBody>
          <a:bodyPr>
            <a:normAutofit/>
          </a:bodyPr>
          <a:lstStyle>
            <a:lvl1pPr>
              <a:defRPr sz="2000">
                <a:latin typeface="Century Gothic" panose="020B0502020202020204" pitchFamily="34" charset="0"/>
              </a:defRPr>
            </a:lvl1pPr>
            <a:lvl2pPr>
              <a:defRPr sz="1800">
                <a:latin typeface="Century Gothic" panose="020B0502020202020204" pitchFamily="34" charset="0"/>
              </a:defRPr>
            </a:lvl2pPr>
            <a:lvl3pPr>
              <a:defRPr sz="1600">
                <a:latin typeface="Century Gothic" panose="020B0502020202020204" pitchFamily="34" charset="0"/>
              </a:defRPr>
            </a:lvl3pPr>
            <a:lvl4pPr>
              <a:defRPr sz="1400">
                <a:latin typeface="Century Gothic" panose="020B0502020202020204" pitchFamily="34" charset="0"/>
              </a:defRPr>
            </a:lvl4pPr>
            <a:lvl5pPr>
              <a:defRPr sz="1400">
                <a:latin typeface="Century Gothic" panose="020B0502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341810" y="6356352"/>
            <a:ext cx="2228850" cy="365125"/>
          </a:xfrm>
        </p:spPr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</a:lstStyle>
          <a:p>
            <a:fld id="{7A8252D1-CFE7-4FFB-A6D1-80511B9E9BCC}" type="slidenum">
              <a:rPr lang="pt-PT" smtClean="0"/>
              <a:pPr/>
              <a:t>‹nº›</a:t>
            </a:fld>
            <a:endParaRPr lang="pt-PT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68" t="16665" b="6847"/>
          <a:stretch/>
        </p:blipFill>
        <p:spPr>
          <a:xfrm>
            <a:off x="6887073" y="1"/>
            <a:ext cx="3015139" cy="107211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536335"/>
            <a:ext cx="9144000" cy="522000"/>
          </a:xfrm>
        </p:spPr>
        <p:txBody>
          <a:bodyPr>
            <a:normAutofit/>
          </a:bodyPr>
          <a:lstStyle>
            <a:lvl1pPr>
              <a:defRPr sz="2000" b="1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2" name="Straight Connector 55"/>
          <p:cNvCxnSpPr/>
          <p:nvPr userDrawn="1"/>
        </p:nvCxnSpPr>
        <p:spPr>
          <a:xfrm>
            <a:off x="237000" y="1068420"/>
            <a:ext cx="6768000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13354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292472"/>
            <a:ext cx="4463562" cy="4884491"/>
          </a:xfrm>
        </p:spPr>
        <p:txBody>
          <a:bodyPr>
            <a:normAutofit/>
          </a:bodyPr>
          <a:lstStyle>
            <a:lvl1pPr>
              <a:defRPr sz="2000">
                <a:latin typeface="Century Gothic" panose="020B0502020202020204" pitchFamily="34" charset="0"/>
              </a:defRPr>
            </a:lvl1pPr>
            <a:lvl2pPr>
              <a:defRPr sz="1800">
                <a:latin typeface="Century Gothic" panose="020B0502020202020204" pitchFamily="34" charset="0"/>
              </a:defRPr>
            </a:lvl2pPr>
            <a:lvl3pPr>
              <a:defRPr sz="1600">
                <a:latin typeface="Century Gothic" panose="020B0502020202020204" pitchFamily="34" charset="0"/>
              </a:defRPr>
            </a:lvl3pPr>
            <a:lvl4pPr>
              <a:defRPr sz="1400">
                <a:latin typeface="Century Gothic" panose="020B0502020202020204" pitchFamily="34" charset="0"/>
              </a:defRPr>
            </a:lvl4pPr>
            <a:lvl5pPr>
              <a:defRPr sz="1400">
                <a:latin typeface="Century Gothic" panose="020B0502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341810" y="6356352"/>
            <a:ext cx="2228850" cy="365125"/>
          </a:xfrm>
        </p:spPr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</a:lstStyle>
          <a:p>
            <a:fld id="{7A8252D1-CFE7-4FFB-A6D1-80511B9E9BCC}" type="slidenum">
              <a:rPr lang="pt-PT" smtClean="0"/>
              <a:pPr/>
              <a:t>‹nº›</a:t>
            </a:fld>
            <a:endParaRPr lang="pt-PT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68" t="16665" b="6847"/>
          <a:stretch/>
        </p:blipFill>
        <p:spPr>
          <a:xfrm>
            <a:off x="6887073" y="1"/>
            <a:ext cx="3015139" cy="1072115"/>
          </a:xfrm>
          <a:prstGeom prst="rect">
            <a:avLst/>
          </a:prstGeom>
        </p:spPr>
      </p:pic>
      <p:cxnSp>
        <p:nvCxnSpPr>
          <p:cNvPr id="12" name="Straight Connector 55"/>
          <p:cNvCxnSpPr/>
          <p:nvPr userDrawn="1"/>
        </p:nvCxnSpPr>
        <p:spPr>
          <a:xfrm>
            <a:off x="237000" y="1068420"/>
            <a:ext cx="6768000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AC4F35E-1191-4B32-BC04-6C6D698EC16C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5061440" y="1292472"/>
            <a:ext cx="4463562" cy="4884491"/>
          </a:xfrm>
        </p:spPr>
        <p:txBody>
          <a:bodyPr>
            <a:normAutofit/>
          </a:bodyPr>
          <a:lstStyle>
            <a:lvl1pPr>
              <a:defRPr sz="2000">
                <a:latin typeface="Century Gothic" panose="020B0502020202020204" pitchFamily="34" charset="0"/>
              </a:defRPr>
            </a:lvl1pPr>
            <a:lvl2pPr>
              <a:defRPr sz="1800">
                <a:latin typeface="Century Gothic" panose="020B0502020202020204" pitchFamily="34" charset="0"/>
              </a:defRPr>
            </a:lvl2pPr>
            <a:lvl3pPr>
              <a:defRPr sz="1600">
                <a:latin typeface="Century Gothic" panose="020B0502020202020204" pitchFamily="34" charset="0"/>
              </a:defRPr>
            </a:lvl3pPr>
            <a:lvl4pPr>
              <a:defRPr sz="1400">
                <a:latin typeface="Century Gothic" panose="020B0502020202020204" pitchFamily="34" charset="0"/>
              </a:defRPr>
            </a:lvl4pPr>
            <a:lvl5pPr>
              <a:defRPr sz="1400">
                <a:latin typeface="Century Gothic" panose="020B0502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31248CD-0B90-4721-8E85-B9C876FDA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536335"/>
            <a:ext cx="9144000" cy="522000"/>
          </a:xfrm>
        </p:spPr>
        <p:txBody>
          <a:bodyPr>
            <a:normAutofit/>
          </a:bodyPr>
          <a:lstStyle>
            <a:lvl1pPr>
              <a:defRPr sz="2000" b="1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71044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 2 Conten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593355"/>
            <a:ext cx="4463562" cy="4583608"/>
          </a:xfrm>
        </p:spPr>
        <p:txBody>
          <a:bodyPr>
            <a:normAutofit/>
          </a:bodyPr>
          <a:lstStyle>
            <a:lvl1pPr>
              <a:defRPr sz="2000">
                <a:latin typeface="Century Gothic" panose="020B0502020202020204" pitchFamily="34" charset="0"/>
              </a:defRPr>
            </a:lvl1pPr>
            <a:lvl2pPr>
              <a:defRPr sz="1800">
                <a:latin typeface="Century Gothic" panose="020B0502020202020204" pitchFamily="34" charset="0"/>
              </a:defRPr>
            </a:lvl2pPr>
            <a:lvl3pPr>
              <a:defRPr sz="1600">
                <a:latin typeface="Century Gothic" panose="020B0502020202020204" pitchFamily="34" charset="0"/>
              </a:defRPr>
            </a:lvl3pPr>
            <a:lvl4pPr>
              <a:defRPr sz="1400">
                <a:latin typeface="Century Gothic" panose="020B0502020202020204" pitchFamily="34" charset="0"/>
              </a:defRPr>
            </a:lvl4pPr>
            <a:lvl5pPr>
              <a:defRPr sz="1400">
                <a:latin typeface="Century Gothic" panose="020B0502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341810" y="6356352"/>
            <a:ext cx="2228850" cy="365125"/>
          </a:xfrm>
        </p:spPr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</a:lstStyle>
          <a:p>
            <a:fld id="{7A8252D1-CFE7-4FFB-A6D1-80511B9E9BCC}" type="slidenum">
              <a:rPr lang="pt-PT" smtClean="0"/>
              <a:pPr/>
              <a:t>‹nº›</a:t>
            </a:fld>
            <a:endParaRPr lang="pt-PT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68" t="16665" b="6847"/>
          <a:stretch/>
        </p:blipFill>
        <p:spPr>
          <a:xfrm>
            <a:off x="6887073" y="1"/>
            <a:ext cx="3015139" cy="1072115"/>
          </a:xfrm>
          <a:prstGeom prst="rect">
            <a:avLst/>
          </a:prstGeom>
        </p:spPr>
      </p:pic>
      <p:cxnSp>
        <p:nvCxnSpPr>
          <p:cNvPr id="12" name="Straight Connector 55"/>
          <p:cNvCxnSpPr/>
          <p:nvPr userDrawn="1"/>
        </p:nvCxnSpPr>
        <p:spPr>
          <a:xfrm>
            <a:off x="237000" y="1068420"/>
            <a:ext cx="6768000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AC4F35E-1191-4B32-BC04-6C6D698EC16C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5061440" y="1593354"/>
            <a:ext cx="4463562" cy="4583609"/>
          </a:xfrm>
        </p:spPr>
        <p:txBody>
          <a:bodyPr>
            <a:normAutofit/>
          </a:bodyPr>
          <a:lstStyle>
            <a:lvl1pPr>
              <a:defRPr sz="2000">
                <a:latin typeface="Century Gothic" panose="020B0502020202020204" pitchFamily="34" charset="0"/>
              </a:defRPr>
            </a:lvl1pPr>
            <a:lvl2pPr>
              <a:defRPr sz="1800">
                <a:latin typeface="Century Gothic" panose="020B0502020202020204" pitchFamily="34" charset="0"/>
              </a:defRPr>
            </a:lvl2pPr>
            <a:lvl3pPr>
              <a:defRPr sz="1600">
                <a:latin typeface="Century Gothic" panose="020B0502020202020204" pitchFamily="34" charset="0"/>
              </a:defRPr>
            </a:lvl3pPr>
            <a:lvl4pPr>
              <a:defRPr sz="1400">
                <a:latin typeface="Century Gothic" panose="020B0502020202020204" pitchFamily="34" charset="0"/>
              </a:defRPr>
            </a:lvl4pPr>
            <a:lvl5pPr>
              <a:defRPr sz="1400">
                <a:latin typeface="Century Gothic" panose="020B0502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0106DCCE-8A03-42BD-A39C-AC0C40FA939E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380997" y="1181017"/>
            <a:ext cx="4463561" cy="412338"/>
          </a:xfrm>
        </p:spPr>
        <p:txBody>
          <a:bodyPr anchor="b">
            <a:normAutofit/>
          </a:bodyPr>
          <a:lstStyle>
            <a:lvl1pPr marL="0" indent="0">
              <a:buNone/>
              <a:defRPr sz="2000" b="1">
                <a:latin typeface="Century Gothic" panose="020B0502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E8C0ECC1-DC1A-4704-BA5F-3BC1B89C15D3}"/>
              </a:ext>
            </a:extLst>
          </p:cNvPr>
          <p:cNvSpPr>
            <a:spLocks noGrp="1"/>
          </p:cNvSpPr>
          <p:nvPr>
            <p:ph type="body" idx="16"/>
          </p:nvPr>
        </p:nvSpPr>
        <p:spPr>
          <a:xfrm>
            <a:off x="5061439" y="1158459"/>
            <a:ext cx="4463561" cy="434895"/>
          </a:xfrm>
        </p:spPr>
        <p:txBody>
          <a:bodyPr anchor="b">
            <a:normAutofit/>
          </a:bodyPr>
          <a:lstStyle>
            <a:lvl1pPr marL="0" indent="0">
              <a:buNone/>
              <a:defRPr sz="2000" b="1">
                <a:latin typeface="Century Gothic" panose="020B0502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92573382-FFCC-4EB8-A45A-6EFD3DA306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536335"/>
            <a:ext cx="9144000" cy="522000"/>
          </a:xfrm>
        </p:spPr>
        <p:txBody>
          <a:bodyPr>
            <a:normAutofit/>
          </a:bodyPr>
          <a:lstStyle>
            <a:lvl1pPr>
              <a:defRPr sz="2000" b="1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171180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57E3B6-7ED4-4AE9-A6CB-98A5528C6530}" type="datetime1">
              <a:rPr lang="pt-PT" smtClean="0"/>
              <a:t>03/05/2019</a:t>
            </a:fld>
            <a:endParaRPr lang="pt-PT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P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8252D1-CFE7-4FFB-A6D1-80511B9E9BCC}" type="slidenum">
              <a:rPr lang="pt-PT" smtClean="0"/>
              <a:t>‹nº›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42529631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2" r:id="rId2"/>
    <p:sldLayoutId id="2147483703" r:id="rId3"/>
    <p:sldLayoutId id="2147483662" r:id="rId4"/>
    <p:sldLayoutId id="2147483701" r:id="rId5"/>
    <p:sldLayoutId id="2147483702" r:id="rId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5" Type="http://schemas.microsoft.com/office/2007/relationships/hdphoto" Target="../media/hdphoto1.wdp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5" Type="http://schemas.microsoft.com/office/2007/relationships/hdphoto" Target="../media/hdphoto2.wdp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5.png"/><Relationship Id="rId7" Type="http://schemas.openxmlformats.org/officeDocument/2006/relationships/image" Target="../media/image3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6.png"/><Relationship Id="rId5" Type="http://schemas.openxmlformats.org/officeDocument/2006/relationships/hyperlink" Target="https://www.remix3d.com/details/G009SXQ93BTT" TargetMode="External"/><Relationship Id="rId4" Type="http://schemas.microsoft.com/office/2017/06/relationships/model3d" Target="../media/model3d1.glb"/><Relationship Id="rId9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hyperlink" Target="https://www.remix3d.com/details/G009SXQ93BTT" TargetMode="External"/><Relationship Id="rId7" Type="http://schemas.microsoft.com/office/2007/relationships/hdphoto" Target="../media/hdphoto3.wdp"/><Relationship Id="rId2" Type="http://schemas.microsoft.com/office/2017/06/relationships/model3d" Target="../media/model3d1.glb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8.png"/><Relationship Id="rId5" Type="http://schemas.openxmlformats.org/officeDocument/2006/relationships/image" Target="../media/image36.png"/><Relationship Id="rId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mix3d.com/details/G009SXQ93BTT" TargetMode="External"/><Relationship Id="rId7" Type="http://schemas.openxmlformats.org/officeDocument/2006/relationships/image" Target="../media/image41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0.png"/><Relationship Id="rId5" Type="http://schemas.openxmlformats.org/officeDocument/2006/relationships/image" Target="../media/image36.png"/><Relationship Id="rId4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mix3d.com/details/G009SXQ93BTT" TargetMode="External"/><Relationship Id="rId7" Type="http://schemas.openxmlformats.org/officeDocument/2006/relationships/image" Target="../media/image43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2.png"/><Relationship Id="rId5" Type="http://schemas.openxmlformats.org/officeDocument/2006/relationships/image" Target="../media/image36.png"/><Relationship Id="rId4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mix3d.com/details/G009SXQ93BTT" TargetMode="External"/><Relationship Id="rId7" Type="http://schemas.openxmlformats.org/officeDocument/2006/relationships/image" Target="../media/image45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4.png"/><Relationship Id="rId5" Type="http://schemas.openxmlformats.org/officeDocument/2006/relationships/image" Target="../media/image36.png"/><Relationship Id="rId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hyperlink" Target="https://www.remix3d.com/details/G009SXQ93BTT" TargetMode="External"/><Relationship Id="rId7" Type="http://schemas.openxmlformats.org/officeDocument/2006/relationships/image" Target="../media/image47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6.png"/><Relationship Id="rId5" Type="http://schemas.openxmlformats.org/officeDocument/2006/relationships/image" Target="../media/image36.png"/><Relationship Id="rId10" Type="http://schemas.openxmlformats.org/officeDocument/2006/relationships/image" Target="../media/image49.png"/><Relationship Id="rId4" Type="http://schemas.openxmlformats.org/officeDocument/2006/relationships/image" Target="../media/image36.png"/><Relationship Id="rId9" Type="http://schemas.openxmlformats.org/officeDocument/2006/relationships/image" Target="../media/image4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36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6.png"/><Relationship Id="rId5" Type="http://schemas.openxmlformats.org/officeDocument/2006/relationships/hyperlink" Target="https://www.remix3d.com/details/G009SXQ93BTT" TargetMode="External"/><Relationship Id="rId4" Type="http://schemas.microsoft.com/office/2017/06/relationships/model3d" Target="../media/model3d1.glb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17/06/relationships/model3d" Target="../media/model3d2.glb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2.png"/><Relationship Id="rId5" Type="http://schemas.openxmlformats.org/officeDocument/2006/relationships/image" Target="../media/image52.png"/><Relationship Id="rId4" Type="http://schemas.openxmlformats.org/officeDocument/2006/relationships/hyperlink" Target="https://www.remix3d.com/details/d819357de4394a0f9696107529fe9cac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mix3d.com/details/d819357de4394a0f9696107529fe9cac" TargetMode="External"/><Relationship Id="rId2" Type="http://schemas.microsoft.com/office/2017/06/relationships/model3d" Target="../media/model3d2.glb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2.png"/><Relationship Id="rId4" Type="http://schemas.openxmlformats.org/officeDocument/2006/relationships/image" Target="../media/image52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hyperlink" Target="https://www.unileo.gov.pt/s3cp/tabelasfonte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unileo.gov.pt/s3cp/tabelasfonte" TargetMode="External"/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0.png"/><Relationship Id="rId4" Type="http://schemas.openxmlformats.org/officeDocument/2006/relationships/image" Target="../media/image5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image" Target="../media/image65.emf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0.png"/><Relationship Id="rId5" Type="http://schemas.openxmlformats.org/officeDocument/2006/relationships/image" Target="../media/image64.png"/><Relationship Id="rId4" Type="http://schemas.openxmlformats.org/officeDocument/2006/relationships/image" Target="../media/image63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emf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0.e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emf"/><Relationship Id="rId2" Type="http://schemas.openxmlformats.org/officeDocument/2006/relationships/image" Target="../media/image71.em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3.em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3.emf"/><Relationship Id="rId4" Type="http://schemas.openxmlformats.org/officeDocument/2006/relationships/image" Target="../media/image82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emf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emf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emf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o 3">
            <a:extLst>
              <a:ext uri="{FF2B5EF4-FFF2-40B4-BE49-F238E27FC236}">
                <a16:creationId xmlns:a16="http://schemas.microsoft.com/office/drawing/2014/main" id="{70535891-8543-41F4-A5FA-AB362839802E}"/>
              </a:ext>
            </a:extLst>
          </p:cNvPr>
          <p:cNvGrpSpPr/>
          <p:nvPr/>
        </p:nvGrpSpPr>
        <p:grpSpPr>
          <a:xfrm>
            <a:off x="257314" y="5221907"/>
            <a:ext cx="3087993" cy="952308"/>
            <a:chOff x="2107728" y="3925856"/>
            <a:chExt cx="6175987" cy="2083058"/>
          </a:xfrm>
        </p:grpSpPr>
        <p:pic>
          <p:nvPicPr>
            <p:cNvPr id="2" name="Picture 10">
              <a:extLst>
                <a:ext uri="{FF2B5EF4-FFF2-40B4-BE49-F238E27FC236}">
                  <a16:creationId xmlns:a16="http://schemas.microsoft.com/office/drawing/2014/main" id="{BAD89244-AB1C-44AE-B29A-F8F12B9077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t="30503"/>
            <a:stretch/>
          </p:blipFill>
          <p:spPr>
            <a:xfrm>
              <a:off x="2107728" y="4496276"/>
              <a:ext cx="6175987" cy="1512638"/>
            </a:xfrm>
            <a:prstGeom prst="rect">
              <a:avLst/>
            </a:prstGeom>
          </p:spPr>
        </p:pic>
        <p:pic>
          <p:nvPicPr>
            <p:cNvPr id="3" name="Picture 13">
              <a:extLst>
                <a:ext uri="{FF2B5EF4-FFF2-40B4-BE49-F238E27FC236}">
                  <a16:creationId xmlns:a16="http://schemas.microsoft.com/office/drawing/2014/main" id="{E1939EBA-085D-40B9-A49F-599F8155F17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09181" y="3925856"/>
              <a:ext cx="1056149" cy="1056149"/>
            </a:xfrm>
            <a:prstGeom prst="rect">
              <a:avLst/>
            </a:prstGeom>
          </p:spPr>
        </p:pic>
      </p:grpSp>
      <p:pic>
        <p:nvPicPr>
          <p:cNvPr id="6" name="Imagem 5">
            <a:extLst>
              <a:ext uri="{FF2B5EF4-FFF2-40B4-BE49-F238E27FC236}">
                <a16:creationId xmlns:a16="http://schemas.microsoft.com/office/drawing/2014/main" id="{274DCBAA-2DB2-41FD-BEF9-9F4AC4AF92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0693" y="5155085"/>
            <a:ext cx="3305262" cy="1085953"/>
          </a:xfrm>
          <a:prstGeom prst="rect">
            <a:avLst/>
          </a:prstGeom>
        </p:spPr>
      </p:pic>
      <p:sp>
        <p:nvSpPr>
          <p:cNvPr id="7" name="Título 6">
            <a:extLst>
              <a:ext uri="{FF2B5EF4-FFF2-40B4-BE49-F238E27FC236}">
                <a16:creationId xmlns:a16="http://schemas.microsoft.com/office/drawing/2014/main" id="{41C3069A-AE98-494C-9BF1-049B142038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76215" y="4104616"/>
            <a:ext cx="5153572" cy="870011"/>
          </a:xfrm>
        </p:spPr>
        <p:txBody>
          <a:bodyPr>
            <a:noAutofit/>
          </a:bodyPr>
          <a:lstStyle/>
          <a:p>
            <a:r>
              <a:rPr lang="pt-PT" dirty="0"/>
              <a:t>Ação de sensibilização</a:t>
            </a:r>
            <a:br>
              <a:rPr lang="pt-PT" dirty="0"/>
            </a:br>
            <a:r>
              <a:rPr lang="pt-PT" dirty="0"/>
              <a:t>RHV e SICC SNC-AP</a:t>
            </a:r>
          </a:p>
        </p:txBody>
      </p:sp>
    </p:spTree>
    <p:extLst>
      <p:ext uri="{BB962C8B-B14F-4D97-AF65-F5344CB8AC3E}">
        <p14:creationId xmlns:p14="http://schemas.microsoft.com/office/powerpoint/2010/main" val="16434065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ound Diagonal Corner Rectangle 26"/>
          <p:cNvSpPr/>
          <p:nvPr/>
        </p:nvSpPr>
        <p:spPr>
          <a:xfrm>
            <a:off x="1608673" y="1206911"/>
            <a:ext cx="1175657" cy="475925"/>
          </a:xfrm>
          <a:prstGeom prst="round2DiagRect">
            <a:avLst/>
          </a:prstGeom>
          <a:solidFill>
            <a:srgbClr val="ED883D"/>
          </a:solidFill>
          <a:ln w="28575">
            <a:solidFill>
              <a:srgbClr val="ED88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E0FF687D-C509-49A7-8498-25DF539A4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68924"/>
            <a:ext cx="9144000" cy="624226"/>
          </a:xfrm>
        </p:spPr>
        <p:txBody>
          <a:bodyPr>
            <a:normAutofit/>
          </a:bodyPr>
          <a:lstStyle/>
          <a:p>
            <a:r>
              <a:rPr lang="pt-PT" dirty="0"/>
              <a:t>Integração Erros/Negativos</a:t>
            </a:r>
          </a:p>
        </p:txBody>
      </p:sp>
      <p:sp>
        <p:nvSpPr>
          <p:cNvPr id="16" name="Round Diagonal Corner Rectangle 15"/>
          <p:cNvSpPr/>
          <p:nvPr/>
        </p:nvSpPr>
        <p:spPr>
          <a:xfrm>
            <a:off x="2810620" y="1204091"/>
            <a:ext cx="1175657" cy="475925"/>
          </a:xfrm>
          <a:prstGeom prst="round2DiagRect">
            <a:avLst/>
          </a:prstGeom>
          <a:solidFill>
            <a:schemeClr val="bg1"/>
          </a:solidFill>
          <a:ln w="28575">
            <a:solidFill>
              <a:srgbClr val="ED88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 flipV="1">
            <a:off x="294869" y="1680016"/>
            <a:ext cx="9278257" cy="6478"/>
          </a:xfrm>
          <a:prstGeom prst="line">
            <a:avLst/>
          </a:prstGeom>
          <a:ln w="28575">
            <a:solidFill>
              <a:srgbClr val="ED88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752286" y="1219091"/>
            <a:ext cx="16546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chemeClr val="bg1"/>
                </a:solidFill>
              </a:rPr>
              <a:t>Cálculo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750722" y="1241776"/>
            <a:ext cx="16546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Integração</a:t>
            </a:r>
            <a:endParaRPr lang="en-US" sz="2000" dirty="0"/>
          </a:p>
        </p:txBody>
      </p:sp>
      <p:sp>
        <p:nvSpPr>
          <p:cNvPr id="25" name="TextBox 24"/>
          <p:cNvSpPr txBox="1"/>
          <p:nvPr/>
        </p:nvSpPr>
        <p:spPr>
          <a:xfrm>
            <a:off x="4072595" y="1220535"/>
            <a:ext cx="16546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Ficheiro</a:t>
            </a:r>
            <a:endParaRPr lang="en-US" sz="2000" dirty="0"/>
          </a:p>
        </p:txBody>
      </p:sp>
      <p:sp>
        <p:nvSpPr>
          <p:cNvPr id="26" name="Round Diagonal Corner Rectangle 25"/>
          <p:cNvSpPr/>
          <p:nvPr/>
        </p:nvSpPr>
        <p:spPr>
          <a:xfrm>
            <a:off x="331701" y="1210569"/>
            <a:ext cx="1268189" cy="475925"/>
          </a:xfrm>
          <a:prstGeom prst="round2DiagRect">
            <a:avLst/>
          </a:prstGeom>
          <a:noFill/>
          <a:ln w="28575">
            <a:solidFill>
              <a:srgbClr val="ED88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ound Diagonal Corner Rectangle 29"/>
          <p:cNvSpPr/>
          <p:nvPr/>
        </p:nvSpPr>
        <p:spPr>
          <a:xfrm>
            <a:off x="3997346" y="1204458"/>
            <a:ext cx="1175657" cy="475925"/>
          </a:xfrm>
          <a:prstGeom prst="round2DiagRect">
            <a:avLst/>
          </a:prstGeom>
          <a:noFill/>
          <a:ln w="28575">
            <a:solidFill>
              <a:srgbClr val="ED88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409715" y="1215558"/>
            <a:ext cx="16546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Entidades</a:t>
            </a:r>
            <a:endParaRPr lang="en-US" sz="2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6319" y="2247244"/>
            <a:ext cx="4482980" cy="4405553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CEEB4A72-AE83-4919-B673-5B6B3284AD5C}"/>
              </a:ext>
            </a:extLst>
          </p:cNvPr>
          <p:cNvSpPr/>
          <p:nvPr/>
        </p:nvSpPr>
        <p:spPr>
          <a:xfrm>
            <a:off x="547652" y="1603685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rgbClr val="ED883D"/>
              </a:buClr>
            </a:pPr>
            <a:endParaRPr lang="en-US" dirty="0"/>
          </a:p>
          <a:p>
            <a:pPr marL="285750" indent="-285750">
              <a:buClr>
                <a:srgbClr val="ED883D"/>
              </a:buClr>
              <a:buFont typeface="Wingdings" panose="05000000000000000000" pitchFamily="2" charset="2"/>
              <a:buChar char="v"/>
            </a:pPr>
            <a:r>
              <a:rPr lang="en-US" dirty="0"/>
              <a:t>O </a:t>
            </a:r>
            <a:r>
              <a:rPr lang="en-US" dirty="0" err="1"/>
              <a:t>ficheiro</a:t>
            </a:r>
            <a:r>
              <a:rPr lang="en-US" dirty="0"/>
              <a:t> das </a:t>
            </a:r>
            <a:r>
              <a:rPr lang="en-US" dirty="0" err="1"/>
              <a:t>entidades</a:t>
            </a:r>
            <a:r>
              <a:rPr lang="en-US" dirty="0"/>
              <a:t> é </a:t>
            </a:r>
            <a:r>
              <a:rPr lang="en-US" dirty="0" err="1"/>
              <a:t>gerado</a:t>
            </a:r>
            <a:r>
              <a:rPr lang="en-US" dirty="0"/>
              <a:t> no </a:t>
            </a:r>
            <a:r>
              <a:rPr lang="en-US" dirty="0" err="1"/>
              <a:t>mesmo</a:t>
            </a:r>
            <a:r>
              <a:rPr lang="en-US" dirty="0"/>
              <a:t> </a:t>
            </a:r>
            <a:r>
              <a:rPr lang="en-US" dirty="0" err="1"/>
              <a:t>momento</a:t>
            </a:r>
            <a:r>
              <a:rPr lang="en-US" dirty="0"/>
              <a:t> que o </a:t>
            </a:r>
            <a:r>
              <a:rPr lang="en-US" dirty="0" err="1"/>
              <a:t>ficheiro</a:t>
            </a:r>
            <a:r>
              <a:rPr lang="en-US" dirty="0"/>
              <a:t> da </a:t>
            </a:r>
            <a:r>
              <a:rPr lang="en-US" dirty="0" err="1"/>
              <a:t>contabilidade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429729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9523A393-3703-4CA7-8C30-AB63C91BF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252D1-CFE7-4FFB-A6D1-80511B9E9BCC}" type="slidenum">
              <a:rPr lang="pt-PT" smtClean="0"/>
              <a:pPr/>
              <a:t>11</a:t>
            </a:fld>
            <a:endParaRPr lang="pt-PT" dirty="0"/>
          </a:p>
        </p:txBody>
      </p:sp>
      <p:grpSp>
        <p:nvGrpSpPr>
          <p:cNvPr id="6" name="Grupo 3">
            <a:extLst>
              <a:ext uri="{FF2B5EF4-FFF2-40B4-BE49-F238E27FC236}">
                <a16:creationId xmlns:a16="http://schemas.microsoft.com/office/drawing/2014/main" id="{05518E1F-E57D-423C-89B7-563AA4A558D5}"/>
              </a:ext>
            </a:extLst>
          </p:cNvPr>
          <p:cNvGrpSpPr/>
          <p:nvPr/>
        </p:nvGrpSpPr>
        <p:grpSpPr>
          <a:xfrm>
            <a:off x="778991" y="2689761"/>
            <a:ext cx="4174009" cy="1478477"/>
            <a:chOff x="2107728" y="3925856"/>
            <a:chExt cx="6175987" cy="2083058"/>
          </a:xfrm>
        </p:grpSpPr>
        <p:pic>
          <p:nvPicPr>
            <p:cNvPr id="7" name="Picture 10">
              <a:extLst>
                <a:ext uri="{FF2B5EF4-FFF2-40B4-BE49-F238E27FC236}">
                  <a16:creationId xmlns:a16="http://schemas.microsoft.com/office/drawing/2014/main" id="{14FFE123-62F5-4514-893A-D6E490E735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t="30503"/>
            <a:stretch/>
          </p:blipFill>
          <p:spPr>
            <a:xfrm>
              <a:off x="2107728" y="4496276"/>
              <a:ext cx="6175987" cy="1512638"/>
            </a:xfrm>
            <a:prstGeom prst="rect">
              <a:avLst/>
            </a:prstGeom>
          </p:spPr>
        </p:pic>
        <p:pic>
          <p:nvPicPr>
            <p:cNvPr id="8" name="Picture 13">
              <a:extLst>
                <a:ext uri="{FF2B5EF4-FFF2-40B4-BE49-F238E27FC236}">
                  <a16:creationId xmlns:a16="http://schemas.microsoft.com/office/drawing/2014/main" id="{8A2F4614-2FCC-48EC-B725-4BA557828A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09181" y="3925856"/>
              <a:ext cx="1056149" cy="10561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346853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 rot="19854629">
            <a:off x="3647227" y="1132281"/>
            <a:ext cx="5705002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0" b="1" dirty="0">
                <a:solidFill>
                  <a:schemeClr val="bg1">
                    <a:lumMod val="95000"/>
                  </a:schemeClr>
                </a:solidFill>
              </a:rPr>
              <a:t>RHV</a:t>
            </a:r>
          </a:p>
        </p:txBody>
      </p:sp>
      <p:sp>
        <p:nvSpPr>
          <p:cNvPr id="2" name="Marcador de Posição do Texto 1">
            <a:extLst>
              <a:ext uri="{FF2B5EF4-FFF2-40B4-BE49-F238E27FC236}">
                <a16:creationId xmlns:a16="http://schemas.microsoft.com/office/drawing/2014/main" id="{E33120FA-2B79-4B6A-B71B-BA654BE45891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3728621" y="235638"/>
            <a:ext cx="5939161" cy="500372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pt-PT" sz="2000" b="1" dirty="0">
                <a:latin typeface="Century Gothic" panose="020B0502020202020204" pitchFamily="34" charset="0"/>
              </a:rPr>
              <a:t>Sumário</a:t>
            </a: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F3D19800-860B-489E-BD8E-904BA1D90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252D1-CFE7-4FFB-A6D1-80511B9E9BCC}" type="slidenum">
              <a:rPr lang="pt-PT" smtClean="0"/>
              <a:pPr/>
              <a:t>12</a:t>
            </a:fld>
            <a:endParaRPr lang="pt-PT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FE439110-4ED5-4AB5-ACF7-FD6C51FD7CE7}"/>
              </a:ext>
            </a:extLst>
          </p:cNvPr>
          <p:cNvSpPr txBox="1"/>
          <p:nvPr/>
        </p:nvSpPr>
        <p:spPr>
          <a:xfrm>
            <a:off x="3898686" y="693241"/>
            <a:ext cx="5939161" cy="5122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50000"/>
              </a:lnSpc>
              <a:buClr>
                <a:srgbClr val="FF6600"/>
              </a:buClr>
              <a:buFont typeface="Wingdings" panose="05000000000000000000" pitchFamily="2" charset="2"/>
              <a:buChar char="v"/>
            </a:pPr>
            <a:r>
              <a:rPr lang="pt-PT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Norma Técnica nº 1 UNILEO : Procedimentos operacionais de registo e controlo de vencimentos</a:t>
            </a:r>
          </a:p>
          <a:p>
            <a:pPr marL="285750" indent="-285750">
              <a:lnSpc>
                <a:spcPct val="250000"/>
              </a:lnSpc>
              <a:buClr>
                <a:srgbClr val="FF6600"/>
              </a:buClr>
              <a:buFont typeface="Wingdings" panose="05000000000000000000" pitchFamily="2" charset="2"/>
              <a:buChar char="v"/>
            </a:pPr>
            <a:r>
              <a:rPr lang="pt-PT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Gestão de Entidades Externas</a:t>
            </a:r>
          </a:p>
          <a:p>
            <a:pPr marL="285750" indent="-285750">
              <a:lnSpc>
                <a:spcPct val="250000"/>
              </a:lnSpc>
              <a:buClr>
                <a:srgbClr val="FF6600"/>
              </a:buClr>
              <a:buFont typeface="Wingdings" panose="05000000000000000000" pitchFamily="2" charset="2"/>
              <a:buChar char="v"/>
            </a:pPr>
            <a:r>
              <a:rPr lang="pt-PT" sz="3200" dirty="0">
                <a:latin typeface="Calibri Light" panose="020F0302020204030204" pitchFamily="34" charset="0"/>
                <a:cs typeface="Calibri Light" panose="020F0302020204030204" pitchFamily="34" charset="0"/>
              </a:rPr>
              <a:t>Integração de Erros/Negativos</a:t>
            </a:r>
          </a:p>
          <a:p>
            <a:pPr marL="285750" indent="-285750">
              <a:lnSpc>
                <a:spcPct val="250000"/>
              </a:lnSpc>
              <a:buClr>
                <a:srgbClr val="FF6600"/>
              </a:buClr>
              <a:buFont typeface="Wingdings" panose="05000000000000000000" pitchFamily="2" charset="2"/>
              <a:buChar char="v"/>
            </a:pPr>
            <a:r>
              <a:rPr lang="pt-PT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Geração de Ficheiros</a:t>
            </a:r>
          </a:p>
          <a:p>
            <a:pPr marL="285750" indent="-285750">
              <a:lnSpc>
                <a:spcPct val="250000"/>
              </a:lnSpc>
              <a:buClr>
                <a:srgbClr val="FF6600"/>
              </a:buClr>
              <a:buFont typeface="Wingdings" panose="05000000000000000000" pitchFamily="2" charset="2"/>
              <a:buChar char="v"/>
            </a:pPr>
            <a:r>
              <a:rPr lang="pt-PT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Questões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19" y="4134770"/>
            <a:ext cx="2586707" cy="2586707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81F3E04D-F650-4D7F-B148-4697B0F24A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2035" y="1077538"/>
            <a:ext cx="428625" cy="30480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1DBF126C-1EFD-4554-9B96-473AB5CAAB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4873" y="2570830"/>
            <a:ext cx="428625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9014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207F37D9-1865-4038-93DB-595A4A9EEC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5756" y="1957407"/>
            <a:ext cx="5359005" cy="4489137"/>
          </a:xfrm>
          <a:prstGeom prst="rect">
            <a:avLst/>
          </a:prstGeom>
        </p:spPr>
      </p:pic>
      <p:sp>
        <p:nvSpPr>
          <p:cNvPr id="5" name="Título 4">
            <a:extLst>
              <a:ext uri="{FF2B5EF4-FFF2-40B4-BE49-F238E27FC236}">
                <a16:creationId xmlns:a16="http://schemas.microsoft.com/office/drawing/2014/main" id="{E0FF687D-C509-49A7-8498-25DF539A4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68924"/>
            <a:ext cx="9144000" cy="624226"/>
          </a:xfrm>
        </p:spPr>
        <p:txBody>
          <a:bodyPr>
            <a:normAutofit/>
          </a:bodyPr>
          <a:lstStyle/>
          <a:p>
            <a:r>
              <a:rPr lang="pt-PT" dirty="0"/>
              <a:t>Integração Erros/Negativos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6938600" y="3044125"/>
            <a:ext cx="266226" cy="1248580"/>
          </a:xfrm>
          <a:prstGeom prst="roundRect">
            <a:avLst/>
          </a:prstGeom>
          <a:noFill/>
          <a:ln w="19050">
            <a:solidFill>
              <a:srgbClr val="ED88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rgbClr val="41424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366445" y="2750616"/>
            <a:ext cx="2095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/>
              <a:t>Permite</a:t>
            </a:r>
            <a:r>
              <a:rPr lang="en-US" sz="1400" dirty="0"/>
              <a:t> </a:t>
            </a:r>
            <a:r>
              <a:rPr lang="en-US" sz="1400" dirty="0" err="1"/>
              <a:t>selecionar</a:t>
            </a:r>
            <a:r>
              <a:rPr lang="en-US" sz="1400" dirty="0"/>
              <a:t> </a:t>
            </a:r>
            <a:r>
              <a:rPr lang="en-US" sz="1400" dirty="0" err="1"/>
              <a:t>os</a:t>
            </a:r>
            <a:r>
              <a:rPr lang="en-US" sz="1400" dirty="0"/>
              <a:t> </a:t>
            </a:r>
            <a:r>
              <a:rPr lang="en-US" sz="1400" dirty="0" err="1"/>
              <a:t>registos</a:t>
            </a:r>
            <a:r>
              <a:rPr lang="en-US" sz="1400" dirty="0"/>
              <a:t> a </a:t>
            </a:r>
            <a:r>
              <a:rPr lang="en-US" sz="1400" dirty="0" err="1"/>
              <a:t>integrar</a:t>
            </a:r>
            <a:endParaRPr lang="en-US" sz="1400" dirty="0"/>
          </a:p>
        </p:txBody>
      </p:sp>
      <p:sp>
        <p:nvSpPr>
          <p:cNvPr id="13" name="Rounded Rectangle 12"/>
          <p:cNvSpPr/>
          <p:nvPr/>
        </p:nvSpPr>
        <p:spPr>
          <a:xfrm>
            <a:off x="2388053" y="5661537"/>
            <a:ext cx="440872" cy="304800"/>
          </a:xfrm>
          <a:prstGeom prst="roundRect">
            <a:avLst/>
          </a:prstGeom>
          <a:noFill/>
          <a:ln w="19050">
            <a:solidFill>
              <a:srgbClr val="ED88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rgbClr val="414240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-36440" y="5176545"/>
            <a:ext cx="257436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Ref:</a:t>
            </a:r>
          </a:p>
          <a:p>
            <a:r>
              <a:rPr lang="en-US" sz="1400" dirty="0"/>
              <a:t>101 – Contabilidade</a:t>
            </a:r>
          </a:p>
          <a:p>
            <a:r>
              <a:rPr lang="en-US" sz="1400" dirty="0"/>
              <a:t>102 – </a:t>
            </a:r>
            <a:r>
              <a:rPr lang="en-US" sz="1400" dirty="0" err="1"/>
              <a:t>Especialização</a:t>
            </a:r>
            <a:endParaRPr lang="en-US" sz="1400" dirty="0"/>
          </a:p>
        </p:txBody>
      </p:sp>
      <p:sp>
        <p:nvSpPr>
          <p:cNvPr id="30" name="Rounded Rectangle 29"/>
          <p:cNvSpPr/>
          <p:nvPr/>
        </p:nvSpPr>
        <p:spPr>
          <a:xfrm>
            <a:off x="2369002" y="5966337"/>
            <a:ext cx="4265215" cy="342900"/>
          </a:xfrm>
          <a:prstGeom prst="roundRect">
            <a:avLst/>
          </a:prstGeom>
          <a:noFill/>
          <a:ln w="19050">
            <a:solidFill>
              <a:srgbClr val="ED88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rgbClr val="41424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-18956" y="5915209"/>
            <a:ext cx="230844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/>
              <a:t>Pode</a:t>
            </a:r>
            <a:r>
              <a:rPr lang="en-US" sz="1400" dirty="0"/>
              <a:t> </a:t>
            </a:r>
            <a:r>
              <a:rPr lang="en-US" sz="1400" dirty="0" err="1"/>
              <a:t>ser</a:t>
            </a:r>
            <a:r>
              <a:rPr lang="en-US" sz="1400" dirty="0"/>
              <a:t> o </a:t>
            </a:r>
            <a:r>
              <a:rPr lang="en-US" sz="1400" dirty="0" err="1"/>
              <a:t>mesmo</a:t>
            </a:r>
            <a:r>
              <a:rPr lang="en-US" sz="1400" dirty="0"/>
              <a:t> </a:t>
            </a:r>
            <a:r>
              <a:rPr lang="en-US" sz="1400" dirty="0" err="1"/>
              <a:t>ou</a:t>
            </a:r>
            <a:r>
              <a:rPr lang="en-US" sz="1400" dirty="0"/>
              <a:t> um </a:t>
            </a:r>
            <a:r>
              <a:rPr lang="en-US" sz="1400" dirty="0" err="1"/>
              <a:t>diferente</a:t>
            </a:r>
            <a:r>
              <a:rPr lang="en-US" sz="1400" dirty="0"/>
              <a:t> que </a:t>
            </a:r>
            <a:r>
              <a:rPr lang="en-US" sz="1400" dirty="0" err="1"/>
              <a:t>tenha</a:t>
            </a:r>
            <a:r>
              <a:rPr lang="en-US" sz="1400" dirty="0"/>
              <a:t> </a:t>
            </a:r>
            <a:r>
              <a:rPr lang="en-US" sz="1400" dirty="0" err="1"/>
              <a:t>cabimento</a:t>
            </a:r>
            <a:endParaRPr lang="en-US" sz="1400" dirty="0"/>
          </a:p>
        </p:txBody>
      </p:sp>
      <p:sp>
        <p:nvSpPr>
          <p:cNvPr id="37" name="Rounded Rectangle 36"/>
          <p:cNvSpPr/>
          <p:nvPr/>
        </p:nvSpPr>
        <p:spPr>
          <a:xfrm>
            <a:off x="6634217" y="6036953"/>
            <a:ext cx="715097" cy="215134"/>
          </a:xfrm>
          <a:prstGeom prst="roundRect">
            <a:avLst/>
          </a:prstGeom>
          <a:noFill/>
          <a:ln w="19050">
            <a:solidFill>
              <a:srgbClr val="ED88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rgbClr val="414240"/>
              </a:solidFill>
            </a:endParaRPr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72973" l="15333" r="8422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980" r="13848" b="25714"/>
          <a:stretch/>
        </p:blipFill>
        <p:spPr>
          <a:xfrm>
            <a:off x="7687792" y="5908660"/>
            <a:ext cx="204479" cy="175482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7500151" y="5832493"/>
            <a:ext cx="23084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/>
              <a:t>Anula</a:t>
            </a:r>
            <a:r>
              <a:rPr lang="en-US" sz="1400" dirty="0"/>
              <a:t> </a:t>
            </a:r>
            <a:r>
              <a:rPr lang="en-US" sz="1400" dirty="0" err="1"/>
              <a:t>tudo</a:t>
            </a:r>
            <a:r>
              <a:rPr lang="en-US" sz="1400" dirty="0"/>
              <a:t> o que </a:t>
            </a:r>
            <a:r>
              <a:rPr lang="en-US" sz="1400" dirty="0" err="1"/>
              <a:t>foi</a:t>
            </a:r>
            <a:r>
              <a:rPr lang="en-US" sz="1400" dirty="0"/>
              <a:t> </a:t>
            </a:r>
            <a:r>
              <a:rPr lang="en-US" sz="1400" dirty="0" err="1"/>
              <a:t>integrado</a:t>
            </a:r>
            <a:r>
              <a:rPr lang="en-US" sz="1400" dirty="0"/>
              <a:t> </a:t>
            </a:r>
            <a:r>
              <a:rPr lang="en-US" sz="1400" dirty="0" err="1"/>
              <a:t>até</a:t>
            </a:r>
            <a:r>
              <a:rPr lang="en-US" sz="1400" dirty="0"/>
              <a:t> </a:t>
            </a:r>
            <a:r>
              <a:rPr lang="en-US" sz="1400" dirty="0" err="1"/>
              <a:t>ao</a:t>
            </a:r>
            <a:r>
              <a:rPr lang="en-US" sz="1400" dirty="0"/>
              <a:t> </a:t>
            </a:r>
            <a:r>
              <a:rPr lang="en-US" sz="1400" dirty="0" err="1"/>
              <a:t>momento</a:t>
            </a:r>
            <a:endParaRPr lang="en-US" sz="1400" dirty="0"/>
          </a:p>
        </p:txBody>
      </p:sp>
      <p:sp>
        <p:nvSpPr>
          <p:cNvPr id="44" name="Round Diagonal Corner Rectangle 43"/>
          <p:cNvSpPr/>
          <p:nvPr/>
        </p:nvSpPr>
        <p:spPr>
          <a:xfrm>
            <a:off x="2810620" y="1204091"/>
            <a:ext cx="1175657" cy="475925"/>
          </a:xfrm>
          <a:prstGeom prst="round2DiagRect">
            <a:avLst/>
          </a:prstGeom>
          <a:solidFill>
            <a:srgbClr val="ED883D"/>
          </a:solidFill>
          <a:ln w="28575">
            <a:solidFill>
              <a:srgbClr val="ED88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Connector 46"/>
          <p:cNvCxnSpPr/>
          <p:nvPr/>
        </p:nvCxnSpPr>
        <p:spPr>
          <a:xfrm flipV="1">
            <a:off x="294869" y="1680016"/>
            <a:ext cx="9278257" cy="6478"/>
          </a:xfrm>
          <a:prstGeom prst="line">
            <a:avLst/>
          </a:prstGeom>
          <a:ln w="28575">
            <a:solidFill>
              <a:srgbClr val="ED88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1752286" y="1219091"/>
            <a:ext cx="16546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Cálculo</a:t>
            </a:r>
            <a:endParaRPr lang="en-US" sz="2000" dirty="0"/>
          </a:p>
        </p:txBody>
      </p:sp>
      <p:sp>
        <p:nvSpPr>
          <p:cNvPr id="49" name="TextBox 48"/>
          <p:cNvSpPr txBox="1"/>
          <p:nvPr/>
        </p:nvSpPr>
        <p:spPr>
          <a:xfrm>
            <a:off x="2750722" y="1241776"/>
            <a:ext cx="16546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chemeClr val="bg1"/>
                </a:solidFill>
              </a:rPr>
              <a:t>Integração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4072595" y="1220535"/>
            <a:ext cx="16546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Ficheiro</a:t>
            </a:r>
            <a:endParaRPr lang="en-US" sz="2000" dirty="0"/>
          </a:p>
        </p:txBody>
      </p:sp>
      <p:sp>
        <p:nvSpPr>
          <p:cNvPr id="51" name="Round Diagonal Corner Rectangle 50"/>
          <p:cNvSpPr/>
          <p:nvPr/>
        </p:nvSpPr>
        <p:spPr>
          <a:xfrm>
            <a:off x="331701" y="1210569"/>
            <a:ext cx="1268189" cy="475925"/>
          </a:xfrm>
          <a:prstGeom prst="round2DiagRect">
            <a:avLst/>
          </a:prstGeom>
          <a:noFill/>
          <a:ln w="28575">
            <a:solidFill>
              <a:srgbClr val="ED88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ound Diagonal Corner Rectangle 51"/>
          <p:cNvSpPr/>
          <p:nvPr/>
        </p:nvSpPr>
        <p:spPr>
          <a:xfrm>
            <a:off x="1608673" y="1206911"/>
            <a:ext cx="1175657" cy="475925"/>
          </a:xfrm>
          <a:prstGeom prst="round2DiagRect">
            <a:avLst/>
          </a:prstGeom>
          <a:noFill/>
          <a:ln w="28575">
            <a:solidFill>
              <a:srgbClr val="ED88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ound Diagonal Corner Rectangle 52"/>
          <p:cNvSpPr/>
          <p:nvPr/>
        </p:nvSpPr>
        <p:spPr>
          <a:xfrm>
            <a:off x="3997346" y="1204458"/>
            <a:ext cx="1175657" cy="475925"/>
          </a:xfrm>
          <a:prstGeom prst="round2DiagRect">
            <a:avLst/>
          </a:prstGeom>
          <a:noFill/>
          <a:ln w="28575">
            <a:solidFill>
              <a:srgbClr val="ED88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/>
          <p:cNvSpPr txBox="1"/>
          <p:nvPr/>
        </p:nvSpPr>
        <p:spPr>
          <a:xfrm>
            <a:off x="409715" y="1215558"/>
            <a:ext cx="16546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Entidades</a:t>
            </a:r>
            <a:endParaRPr lang="en-US" sz="2000" dirty="0"/>
          </a:p>
        </p:txBody>
      </p:sp>
      <p:sp>
        <p:nvSpPr>
          <p:cNvPr id="22" name="Rounded Rectangle 12">
            <a:extLst>
              <a:ext uri="{FF2B5EF4-FFF2-40B4-BE49-F238E27FC236}">
                <a16:creationId xmlns:a16="http://schemas.microsoft.com/office/drawing/2014/main" id="{3AD9E10F-8A00-4757-B0CA-292BF81B9542}"/>
              </a:ext>
            </a:extLst>
          </p:cNvPr>
          <p:cNvSpPr/>
          <p:nvPr/>
        </p:nvSpPr>
        <p:spPr>
          <a:xfrm>
            <a:off x="-9530" y="5212857"/>
            <a:ext cx="2225286" cy="655697"/>
          </a:xfrm>
          <a:prstGeom prst="roundRect">
            <a:avLst/>
          </a:prstGeom>
          <a:noFill/>
          <a:ln w="19050">
            <a:solidFill>
              <a:srgbClr val="ED88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rgbClr val="414240"/>
              </a:solidFill>
            </a:endParaRPr>
          </a:p>
        </p:txBody>
      </p:sp>
      <p:sp>
        <p:nvSpPr>
          <p:cNvPr id="23" name="Rounded Rectangle 12">
            <a:extLst>
              <a:ext uri="{FF2B5EF4-FFF2-40B4-BE49-F238E27FC236}">
                <a16:creationId xmlns:a16="http://schemas.microsoft.com/office/drawing/2014/main" id="{FA2B81A3-B574-48AA-9A47-A01D1EA5A2DB}"/>
              </a:ext>
            </a:extLst>
          </p:cNvPr>
          <p:cNvSpPr/>
          <p:nvPr/>
        </p:nvSpPr>
        <p:spPr>
          <a:xfrm>
            <a:off x="11172" y="5951521"/>
            <a:ext cx="2204584" cy="655697"/>
          </a:xfrm>
          <a:prstGeom prst="roundRect">
            <a:avLst/>
          </a:prstGeom>
          <a:noFill/>
          <a:ln w="19050">
            <a:solidFill>
              <a:srgbClr val="ED88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rgbClr val="414240"/>
              </a:solidFill>
            </a:endParaRPr>
          </a:p>
        </p:txBody>
      </p:sp>
      <p:sp>
        <p:nvSpPr>
          <p:cNvPr id="24" name="Rounded Rectangle 12">
            <a:extLst>
              <a:ext uri="{FF2B5EF4-FFF2-40B4-BE49-F238E27FC236}">
                <a16:creationId xmlns:a16="http://schemas.microsoft.com/office/drawing/2014/main" id="{968C9222-C9A7-49F6-A621-50E6EE9E0D2B}"/>
              </a:ext>
            </a:extLst>
          </p:cNvPr>
          <p:cNvSpPr/>
          <p:nvPr/>
        </p:nvSpPr>
        <p:spPr>
          <a:xfrm>
            <a:off x="7601671" y="2738301"/>
            <a:ext cx="2225286" cy="655697"/>
          </a:xfrm>
          <a:prstGeom prst="roundRect">
            <a:avLst/>
          </a:prstGeom>
          <a:noFill/>
          <a:ln w="19050">
            <a:solidFill>
              <a:srgbClr val="ED88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rgbClr val="414240"/>
              </a:solidFill>
            </a:endParaRPr>
          </a:p>
        </p:txBody>
      </p:sp>
      <p:sp>
        <p:nvSpPr>
          <p:cNvPr id="26" name="Rounded Rectangle 12">
            <a:extLst>
              <a:ext uri="{FF2B5EF4-FFF2-40B4-BE49-F238E27FC236}">
                <a16:creationId xmlns:a16="http://schemas.microsoft.com/office/drawing/2014/main" id="{46B4B6EB-EE9E-4A71-AC23-C42F9D4C38C7}"/>
              </a:ext>
            </a:extLst>
          </p:cNvPr>
          <p:cNvSpPr/>
          <p:nvPr/>
        </p:nvSpPr>
        <p:spPr>
          <a:xfrm>
            <a:off x="7601671" y="5756293"/>
            <a:ext cx="2225286" cy="655697"/>
          </a:xfrm>
          <a:prstGeom prst="roundRect">
            <a:avLst/>
          </a:prstGeom>
          <a:noFill/>
          <a:ln w="19050">
            <a:solidFill>
              <a:srgbClr val="ED88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rgbClr val="4142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9812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E0FF687D-C509-49A7-8498-25DF539A4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68924"/>
            <a:ext cx="9144000" cy="624226"/>
          </a:xfrm>
        </p:spPr>
        <p:txBody>
          <a:bodyPr>
            <a:normAutofit/>
          </a:bodyPr>
          <a:lstStyle/>
          <a:p>
            <a:r>
              <a:rPr lang="pt-PT" dirty="0"/>
              <a:t>Integração Erros/Negativos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17283" y="1874113"/>
            <a:ext cx="5857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ED883D"/>
                </a:solidFill>
              </a:rPr>
              <a:t>Em</a:t>
            </a:r>
            <a:r>
              <a:rPr lang="en-US" dirty="0">
                <a:solidFill>
                  <a:srgbClr val="ED883D"/>
                </a:solidFill>
              </a:rPr>
              <a:t> que </a:t>
            </a:r>
            <a:r>
              <a:rPr lang="en-US" dirty="0" err="1">
                <a:solidFill>
                  <a:srgbClr val="ED883D"/>
                </a:solidFill>
              </a:rPr>
              <a:t>contas</a:t>
            </a:r>
            <a:r>
              <a:rPr lang="en-US" dirty="0">
                <a:solidFill>
                  <a:srgbClr val="ED883D"/>
                </a:solidFill>
              </a:rPr>
              <a:t> </a:t>
            </a:r>
            <a:r>
              <a:rPr lang="en-US" dirty="0" err="1">
                <a:solidFill>
                  <a:srgbClr val="ED883D"/>
                </a:solidFill>
              </a:rPr>
              <a:t>integrar</a:t>
            </a:r>
            <a:r>
              <a:rPr lang="en-US" dirty="0">
                <a:solidFill>
                  <a:srgbClr val="ED883D"/>
                </a:solidFill>
              </a:rPr>
              <a:t>?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33094" y="2276045"/>
            <a:ext cx="9291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Usar</a:t>
            </a:r>
            <a:r>
              <a:rPr lang="en-US" dirty="0"/>
              <a:t> o </a:t>
            </a:r>
            <a:r>
              <a:rPr lang="en-US" dirty="0" err="1"/>
              <a:t>mapa</a:t>
            </a:r>
            <a:r>
              <a:rPr lang="en-US" dirty="0"/>
              <a:t> 0088 para </a:t>
            </a:r>
            <a:r>
              <a:rPr lang="en-US" dirty="0" err="1"/>
              <a:t>abonos</a:t>
            </a:r>
            <a:r>
              <a:rPr lang="en-US" dirty="0"/>
              <a:t> e 0127 para </a:t>
            </a:r>
            <a:r>
              <a:rPr lang="en-US" dirty="0" err="1"/>
              <a:t>descontos</a:t>
            </a:r>
            <a:r>
              <a:rPr lang="en-US" dirty="0"/>
              <a:t> para </a:t>
            </a:r>
            <a:r>
              <a:rPr lang="en-US" dirty="0" err="1"/>
              <a:t>consultar</a:t>
            </a:r>
            <a:r>
              <a:rPr lang="en-US" dirty="0"/>
              <a:t> as </a:t>
            </a:r>
            <a:r>
              <a:rPr lang="en-US" dirty="0" err="1"/>
              <a:t>contas</a:t>
            </a:r>
            <a:r>
              <a:rPr lang="en-US" dirty="0"/>
              <a:t>.</a:t>
            </a:r>
          </a:p>
        </p:txBody>
      </p:sp>
      <p:sp>
        <p:nvSpPr>
          <p:cNvPr id="13" name="Round Diagonal Corner Rectangle 12"/>
          <p:cNvSpPr/>
          <p:nvPr/>
        </p:nvSpPr>
        <p:spPr>
          <a:xfrm>
            <a:off x="2810620" y="1204091"/>
            <a:ext cx="1175657" cy="475925"/>
          </a:xfrm>
          <a:prstGeom prst="round2DiagRect">
            <a:avLst/>
          </a:prstGeom>
          <a:solidFill>
            <a:srgbClr val="ED883D"/>
          </a:solidFill>
          <a:ln w="28575">
            <a:solidFill>
              <a:srgbClr val="ED88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 flipV="1">
            <a:off x="294869" y="1680016"/>
            <a:ext cx="9278257" cy="6478"/>
          </a:xfrm>
          <a:prstGeom prst="line">
            <a:avLst/>
          </a:prstGeom>
          <a:ln w="28575">
            <a:solidFill>
              <a:srgbClr val="ED88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752286" y="1219091"/>
            <a:ext cx="16546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Cálculo</a:t>
            </a:r>
            <a:endParaRPr lang="en-US" sz="2000" dirty="0"/>
          </a:p>
        </p:txBody>
      </p:sp>
      <p:sp>
        <p:nvSpPr>
          <p:cNvPr id="20" name="TextBox 19"/>
          <p:cNvSpPr txBox="1"/>
          <p:nvPr/>
        </p:nvSpPr>
        <p:spPr>
          <a:xfrm>
            <a:off x="2750722" y="1241776"/>
            <a:ext cx="16546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chemeClr val="bg1"/>
                </a:solidFill>
              </a:rPr>
              <a:t>Integração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072595" y="1220535"/>
            <a:ext cx="16546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Ficheiro</a:t>
            </a:r>
            <a:endParaRPr lang="en-US" sz="2000" dirty="0"/>
          </a:p>
        </p:txBody>
      </p:sp>
      <p:sp>
        <p:nvSpPr>
          <p:cNvPr id="23" name="Round Diagonal Corner Rectangle 22"/>
          <p:cNvSpPr/>
          <p:nvPr/>
        </p:nvSpPr>
        <p:spPr>
          <a:xfrm>
            <a:off x="331701" y="1210569"/>
            <a:ext cx="1268189" cy="475925"/>
          </a:xfrm>
          <a:prstGeom prst="round2DiagRect">
            <a:avLst/>
          </a:prstGeom>
          <a:noFill/>
          <a:ln w="28575">
            <a:solidFill>
              <a:srgbClr val="ED88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 Diagonal Corner Rectangle 24"/>
          <p:cNvSpPr/>
          <p:nvPr/>
        </p:nvSpPr>
        <p:spPr>
          <a:xfrm>
            <a:off x="1608673" y="1206911"/>
            <a:ext cx="1175657" cy="475925"/>
          </a:xfrm>
          <a:prstGeom prst="round2DiagRect">
            <a:avLst/>
          </a:prstGeom>
          <a:noFill/>
          <a:ln w="28575">
            <a:solidFill>
              <a:srgbClr val="ED88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 Diagonal Corner Rectangle 25"/>
          <p:cNvSpPr/>
          <p:nvPr/>
        </p:nvSpPr>
        <p:spPr>
          <a:xfrm>
            <a:off x="3997346" y="1204458"/>
            <a:ext cx="1175657" cy="475925"/>
          </a:xfrm>
          <a:prstGeom prst="round2DiagRect">
            <a:avLst/>
          </a:prstGeom>
          <a:noFill/>
          <a:ln w="28575">
            <a:solidFill>
              <a:srgbClr val="ED88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409715" y="1215558"/>
            <a:ext cx="16546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Entidades</a:t>
            </a:r>
            <a:endParaRPr lang="en-US" sz="2000" dirty="0"/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9AEC4C14-5F9E-494F-9AE7-81C87152EE15}"/>
              </a:ext>
            </a:extLst>
          </p:cNvPr>
          <p:cNvGrpSpPr/>
          <p:nvPr/>
        </p:nvGrpSpPr>
        <p:grpSpPr>
          <a:xfrm>
            <a:off x="1352798" y="2758607"/>
            <a:ext cx="7097115" cy="3553006"/>
            <a:chOff x="1352798" y="2758607"/>
            <a:chExt cx="7097115" cy="3553006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530" b="1"/>
            <a:stretch/>
          </p:blipFill>
          <p:spPr>
            <a:xfrm>
              <a:off x="1352798" y="2758607"/>
              <a:ext cx="7097115" cy="355300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" name="Retângulo 1">
              <a:extLst>
                <a:ext uri="{FF2B5EF4-FFF2-40B4-BE49-F238E27FC236}">
                  <a16:creationId xmlns:a16="http://schemas.microsoft.com/office/drawing/2014/main" id="{2FA83189-542A-4B7C-9C04-1C5D087E5620}"/>
                </a:ext>
              </a:extLst>
            </p:cNvPr>
            <p:cNvSpPr/>
            <p:nvPr/>
          </p:nvSpPr>
          <p:spPr>
            <a:xfrm>
              <a:off x="2941093" y="4114800"/>
              <a:ext cx="2011907" cy="1228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</p:grpSp>
    </p:spTree>
    <p:extLst>
      <p:ext uri="{BB962C8B-B14F-4D97-AF65-F5344CB8AC3E}">
        <p14:creationId xmlns:p14="http://schemas.microsoft.com/office/powerpoint/2010/main" val="19420120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E0FF687D-C509-49A7-8498-25DF539A4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68924"/>
            <a:ext cx="9144000" cy="624226"/>
          </a:xfrm>
        </p:spPr>
        <p:txBody>
          <a:bodyPr>
            <a:normAutofit/>
          </a:bodyPr>
          <a:lstStyle/>
          <a:p>
            <a:r>
              <a:rPr lang="pt-PT" dirty="0"/>
              <a:t>Integração Erros/Negativos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17283" y="1822647"/>
            <a:ext cx="5857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ED883D"/>
                </a:solidFill>
              </a:rPr>
              <a:t>Detalhe</a:t>
            </a:r>
            <a:r>
              <a:rPr lang="en-US" dirty="0">
                <a:solidFill>
                  <a:srgbClr val="ED883D"/>
                </a:solidFill>
              </a:rPr>
              <a:t> dos </a:t>
            </a:r>
            <a:r>
              <a:rPr lang="en-US" dirty="0" err="1">
                <a:solidFill>
                  <a:srgbClr val="ED883D"/>
                </a:solidFill>
              </a:rPr>
              <a:t>valores</a:t>
            </a:r>
            <a:r>
              <a:rPr lang="en-US" dirty="0">
                <a:solidFill>
                  <a:srgbClr val="ED883D"/>
                </a:solidFill>
              </a:rPr>
              <a:t> </a:t>
            </a:r>
            <a:r>
              <a:rPr lang="en-US" dirty="0" err="1">
                <a:solidFill>
                  <a:srgbClr val="ED883D"/>
                </a:solidFill>
              </a:rPr>
              <a:t>negativos</a:t>
            </a:r>
            <a:r>
              <a:rPr lang="en-US" dirty="0">
                <a:solidFill>
                  <a:srgbClr val="ED883D"/>
                </a:solidFill>
              </a:rPr>
              <a:t> a </a:t>
            </a:r>
            <a:r>
              <a:rPr lang="en-US" dirty="0" err="1">
                <a:solidFill>
                  <a:srgbClr val="ED883D"/>
                </a:solidFill>
              </a:rPr>
              <a:t>integrar</a:t>
            </a:r>
            <a:r>
              <a:rPr lang="en-US" dirty="0">
                <a:solidFill>
                  <a:srgbClr val="ED883D"/>
                </a:solidFill>
              </a:rPr>
              <a:t>?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81221" y="2191979"/>
            <a:ext cx="9291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Usar</a:t>
            </a:r>
            <a:r>
              <a:rPr lang="en-US" dirty="0"/>
              <a:t> o </a:t>
            </a:r>
            <a:r>
              <a:rPr lang="en-US" dirty="0" err="1"/>
              <a:t>mapa</a:t>
            </a:r>
            <a:r>
              <a:rPr lang="en-US" dirty="0"/>
              <a:t> 0094 – </a:t>
            </a:r>
            <a:r>
              <a:rPr lang="pt-BR" dirty="0"/>
              <a:t>Movimentos de Contas SNC – Valores Negativos</a:t>
            </a:r>
            <a:r>
              <a:rPr lang="en-US" dirty="0"/>
              <a:t>.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3146079" y="2596528"/>
            <a:ext cx="6240443" cy="3992582"/>
            <a:chOff x="1147271" y="2247797"/>
            <a:chExt cx="7039957" cy="4504104"/>
          </a:xfrm>
        </p:grpSpPr>
        <p:grpSp>
          <p:nvGrpSpPr>
            <p:cNvPr id="6" name="Group 5"/>
            <p:cNvGrpSpPr/>
            <p:nvPr/>
          </p:nvGrpSpPr>
          <p:grpSpPr>
            <a:xfrm>
              <a:off x="1147273" y="3699942"/>
              <a:ext cx="7001852" cy="3051959"/>
              <a:chOff x="1474491" y="2377291"/>
              <a:chExt cx="7001852" cy="3051959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39544"/>
              <a:stretch/>
            </p:blipFill>
            <p:spPr>
              <a:xfrm>
                <a:off x="1474491" y="2377291"/>
                <a:ext cx="7001852" cy="2747160"/>
              </a:xfrm>
              <a:prstGeom prst="rect">
                <a:avLst/>
              </a:prstGeom>
            </p:spPr>
          </p:pic>
          <p:pic>
            <p:nvPicPr>
              <p:cNvPr id="14" name="Picture 13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84142" b="9150"/>
              <a:stretch/>
            </p:blipFill>
            <p:spPr>
              <a:xfrm>
                <a:off x="1474491" y="5124450"/>
                <a:ext cx="7001852" cy="304800"/>
              </a:xfrm>
              <a:prstGeom prst="rect">
                <a:avLst/>
              </a:prstGeom>
            </p:spPr>
          </p:pic>
        </p:grp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7271" y="2247797"/>
              <a:ext cx="7039957" cy="1467055"/>
            </a:xfrm>
            <a:prstGeom prst="rect">
              <a:avLst/>
            </a:prstGeom>
          </p:spPr>
        </p:pic>
      </p:grpSp>
      <p:sp>
        <p:nvSpPr>
          <p:cNvPr id="10" name="Rectangle 9"/>
          <p:cNvSpPr/>
          <p:nvPr/>
        </p:nvSpPr>
        <p:spPr>
          <a:xfrm>
            <a:off x="3338622" y="2596527"/>
            <a:ext cx="6047899" cy="399258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8112642" y="6432698"/>
            <a:ext cx="1240105" cy="156412"/>
          </a:xfrm>
          <a:prstGeom prst="roundRect">
            <a:avLst/>
          </a:prstGeom>
          <a:noFill/>
          <a:ln w="19050">
            <a:solidFill>
              <a:srgbClr val="ED88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rgbClr val="41424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48524" y="3867436"/>
            <a:ext cx="24153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Sub Total = -5.03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advém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da soma de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todos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os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valores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positivos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e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negativos</a:t>
            </a:r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377730" y="3836879"/>
            <a:ext cx="2554155" cy="1239065"/>
          </a:xfrm>
          <a:prstGeom prst="roundRect">
            <a:avLst/>
          </a:prstGeom>
          <a:noFill/>
          <a:ln w="19050">
            <a:solidFill>
              <a:srgbClr val="ED88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rgbClr val="414240"/>
              </a:solidFill>
            </a:endParaRPr>
          </a:p>
        </p:txBody>
      </p:sp>
      <p:sp>
        <p:nvSpPr>
          <p:cNvPr id="33" name="Round Diagonal Corner Rectangle 32"/>
          <p:cNvSpPr/>
          <p:nvPr/>
        </p:nvSpPr>
        <p:spPr>
          <a:xfrm>
            <a:off x="2810620" y="1204091"/>
            <a:ext cx="1175657" cy="475925"/>
          </a:xfrm>
          <a:prstGeom prst="round2DiagRect">
            <a:avLst/>
          </a:prstGeom>
          <a:solidFill>
            <a:srgbClr val="ED883D"/>
          </a:solidFill>
          <a:ln w="28575">
            <a:solidFill>
              <a:srgbClr val="ED88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Connector 33"/>
          <p:cNvCxnSpPr/>
          <p:nvPr/>
        </p:nvCxnSpPr>
        <p:spPr>
          <a:xfrm flipV="1">
            <a:off x="294869" y="1680016"/>
            <a:ext cx="9278257" cy="6478"/>
          </a:xfrm>
          <a:prstGeom prst="line">
            <a:avLst/>
          </a:prstGeom>
          <a:ln w="28575">
            <a:solidFill>
              <a:srgbClr val="ED88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1752286" y="1219091"/>
            <a:ext cx="16546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Cálculo</a:t>
            </a:r>
            <a:endParaRPr lang="en-US" sz="2000" dirty="0"/>
          </a:p>
        </p:txBody>
      </p:sp>
      <p:sp>
        <p:nvSpPr>
          <p:cNvPr id="36" name="TextBox 35"/>
          <p:cNvSpPr txBox="1"/>
          <p:nvPr/>
        </p:nvSpPr>
        <p:spPr>
          <a:xfrm>
            <a:off x="2750722" y="1241776"/>
            <a:ext cx="16546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chemeClr val="bg1"/>
                </a:solidFill>
              </a:rPr>
              <a:t>Integração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4072595" y="1220535"/>
            <a:ext cx="16546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Ficheiro</a:t>
            </a:r>
            <a:endParaRPr lang="en-US" sz="2000" dirty="0"/>
          </a:p>
        </p:txBody>
      </p:sp>
      <p:sp>
        <p:nvSpPr>
          <p:cNvPr id="38" name="Round Diagonal Corner Rectangle 37"/>
          <p:cNvSpPr/>
          <p:nvPr/>
        </p:nvSpPr>
        <p:spPr>
          <a:xfrm>
            <a:off x="331701" y="1210569"/>
            <a:ext cx="1268189" cy="475925"/>
          </a:xfrm>
          <a:prstGeom prst="round2DiagRect">
            <a:avLst/>
          </a:prstGeom>
          <a:noFill/>
          <a:ln w="28575">
            <a:solidFill>
              <a:srgbClr val="ED88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ound Diagonal Corner Rectangle 38"/>
          <p:cNvSpPr/>
          <p:nvPr/>
        </p:nvSpPr>
        <p:spPr>
          <a:xfrm>
            <a:off x="1608673" y="1206911"/>
            <a:ext cx="1175657" cy="475925"/>
          </a:xfrm>
          <a:prstGeom prst="round2DiagRect">
            <a:avLst/>
          </a:prstGeom>
          <a:noFill/>
          <a:ln w="28575">
            <a:solidFill>
              <a:srgbClr val="ED88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ound Diagonal Corner Rectangle 39"/>
          <p:cNvSpPr/>
          <p:nvPr/>
        </p:nvSpPr>
        <p:spPr>
          <a:xfrm>
            <a:off x="3997346" y="1204458"/>
            <a:ext cx="1175657" cy="475925"/>
          </a:xfrm>
          <a:prstGeom prst="round2DiagRect">
            <a:avLst/>
          </a:prstGeom>
          <a:noFill/>
          <a:ln w="28575">
            <a:solidFill>
              <a:srgbClr val="ED88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/>
          <p:cNvSpPr txBox="1"/>
          <p:nvPr/>
        </p:nvSpPr>
        <p:spPr>
          <a:xfrm>
            <a:off x="409715" y="1215558"/>
            <a:ext cx="16546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Entidades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1320511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E0FF687D-C509-49A7-8498-25DF539A4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68924"/>
            <a:ext cx="9144000" cy="624226"/>
          </a:xfrm>
        </p:spPr>
        <p:txBody>
          <a:bodyPr>
            <a:normAutofit/>
          </a:bodyPr>
          <a:lstStyle/>
          <a:p>
            <a:r>
              <a:rPr lang="pt-PT" dirty="0"/>
              <a:t>Integração Erros/Negativos</a:t>
            </a:r>
          </a:p>
        </p:txBody>
      </p:sp>
      <p:sp>
        <p:nvSpPr>
          <p:cNvPr id="17" name="Rectangle 16"/>
          <p:cNvSpPr/>
          <p:nvPr/>
        </p:nvSpPr>
        <p:spPr>
          <a:xfrm>
            <a:off x="475685" y="1945588"/>
            <a:ext cx="922963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600" b="1" dirty="0">
                <a:solidFill>
                  <a:schemeClr val="accent6"/>
                </a:solidFill>
              </a:rPr>
              <a:t>A integração deve ser sempre feita numa conta a crédito com cabimento (conta com valor suficiente para cobrir o valor negativo a integrar)</a:t>
            </a:r>
            <a:endParaRPr lang="en-US" sz="1600" b="1" dirty="0">
              <a:solidFill>
                <a:schemeClr val="accent6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17283" y="2589341"/>
            <a:ext cx="5857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ED883D"/>
                </a:solidFill>
              </a:rPr>
              <a:t>Valores</a:t>
            </a:r>
            <a:r>
              <a:rPr lang="en-US" dirty="0">
                <a:solidFill>
                  <a:srgbClr val="ED883D"/>
                </a:solidFill>
              </a:rPr>
              <a:t> </a:t>
            </a:r>
            <a:r>
              <a:rPr lang="en-US" dirty="0" err="1">
                <a:solidFill>
                  <a:srgbClr val="ED883D"/>
                </a:solidFill>
              </a:rPr>
              <a:t>negativos</a:t>
            </a:r>
            <a:r>
              <a:rPr lang="en-US" dirty="0">
                <a:solidFill>
                  <a:srgbClr val="ED883D"/>
                </a:solidFill>
              </a:rPr>
              <a:t> </a:t>
            </a:r>
            <a:r>
              <a:rPr lang="en-US" dirty="0" err="1">
                <a:solidFill>
                  <a:srgbClr val="ED883D"/>
                </a:solidFill>
              </a:rPr>
              <a:t>surgem</a:t>
            </a:r>
            <a:r>
              <a:rPr lang="en-US" dirty="0">
                <a:solidFill>
                  <a:srgbClr val="ED883D"/>
                </a:solidFill>
              </a:rPr>
              <a:t> </a:t>
            </a:r>
            <a:r>
              <a:rPr lang="en-US" dirty="0" err="1">
                <a:solidFill>
                  <a:srgbClr val="ED883D"/>
                </a:solidFill>
              </a:rPr>
              <a:t>nas</a:t>
            </a:r>
            <a:r>
              <a:rPr lang="en-US" dirty="0">
                <a:solidFill>
                  <a:srgbClr val="ED883D"/>
                </a:solidFill>
              </a:rPr>
              <a:t> </a:t>
            </a:r>
            <a:r>
              <a:rPr lang="en-US" dirty="0" err="1">
                <a:solidFill>
                  <a:srgbClr val="ED883D"/>
                </a:solidFill>
              </a:rPr>
              <a:t>seguintes</a:t>
            </a:r>
            <a:r>
              <a:rPr lang="en-US" dirty="0">
                <a:solidFill>
                  <a:srgbClr val="ED883D"/>
                </a:solidFill>
              </a:rPr>
              <a:t> </a:t>
            </a:r>
            <a:r>
              <a:rPr lang="en-US" dirty="0" err="1">
                <a:solidFill>
                  <a:srgbClr val="ED883D"/>
                </a:solidFill>
              </a:rPr>
              <a:t>situações</a:t>
            </a:r>
            <a:r>
              <a:rPr lang="en-US" dirty="0">
                <a:solidFill>
                  <a:srgbClr val="ED883D"/>
                </a:solidFill>
              </a:rPr>
              <a:t>: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24394" y="3231960"/>
            <a:ext cx="2968557" cy="14619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ED883D"/>
              </a:buClr>
              <a:buFont typeface="Wingdings" panose="05000000000000000000" pitchFamily="2" charset="2"/>
              <a:buChar char="v"/>
            </a:pPr>
            <a:r>
              <a:rPr lang="en-US" sz="1600" dirty="0" err="1"/>
              <a:t>Guias</a:t>
            </a:r>
            <a:r>
              <a:rPr lang="en-US" sz="1600" dirty="0"/>
              <a:t> de </a:t>
            </a:r>
            <a:r>
              <a:rPr lang="en-US" sz="1600" dirty="0" err="1"/>
              <a:t>Reposição</a:t>
            </a:r>
            <a:r>
              <a:rPr lang="en-US" sz="1600" dirty="0"/>
              <a:t>:</a:t>
            </a:r>
          </a:p>
          <a:p>
            <a:pPr>
              <a:buClr>
                <a:srgbClr val="ED883D"/>
              </a:buClr>
            </a:pPr>
            <a:endParaRPr lang="en-US" sz="1600" dirty="0"/>
          </a:p>
          <a:p>
            <a:pPr>
              <a:buClr>
                <a:srgbClr val="ED883D"/>
              </a:buClr>
            </a:pPr>
            <a:r>
              <a:rPr lang="en-US" sz="1600" dirty="0"/>
              <a:t>	</a:t>
            </a:r>
            <a:r>
              <a:rPr lang="en-US" sz="1600" dirty="0" err="1"/>
              <a:t>Caso</a:t>
            </a:r>
            <a:r>
              <a:rPr lang="en-US" sz="1600" dirty="0"/>
              <a:t> de </a:t>
            </a:r>
            <a:r>
              <a:rPr lang="en-US" sz="1600" dirty="0" err="1"/>
              <a:t>Uso</a:t>
            </a:r>
            <a:r>
              <a:rPr lang="en-US" sz="1600" dirty="0"/>
              <a:t> 1</a:t>
            </a:r>
          </a:p>
          <a:p>
            <a:pPr>
              <a:buClr>
                <a:srgbClr val="ED883D"/>
              </a:buClr>
            </a:pPr>
            <a:endParaRPr lang="en-US" sz="900" dirty="0"/>
          </a:p>
          <a:p>
            <a:pPr>
              <a:buClr>
                <a:srgbClr val="ED883D"/>
              </a:buClr>
            </a:pPr>
            <a:r>
              <a:rPr lang="en-US" sz="1600" dirty="0"/>
              <a:t>-500€ R.B.</a:t>
            </a:r>
          </a:p>
          <a:p>
            <a:pPr>
              <a:buClr>
                <a:srgbClr val="ED883D"/>
              </a:buClr>
            </a:pPr>
            <a:r>
              <a:rPr lang="en-US" sz="1600" dirty="0"/>
              <a:t>+300€ </a:t>
            </a:r>
            <a:r>
              <a:rPr lang="en-US" sz="1600" dirty="0" err="1"/>
              <a:t>Compensação</a:t>
            </a:r>
            <a:r>
              <a:rPr lang="en-US" sz="1600" dirty="0"/>
              <a:t> de </a:t>
            </a:r>
            <a:r>
              <a:rPr lang="en-US" sz="1600" dirty="0" err="1"/>
              <a:t>Férias</a:t>
            </a:r>
            <a:endParaRPr lang="en-US" sz="1600" dirty="0"/>
          </a:p>
        </p:txBody>
      </p:sp>
      <p:sp>
        <p:nvSpPr>
          <p:cNvPr id="22" name="TextBox 21"/>
          <p:cNvSpPr txBox="1"/>
          <p:nvPr/>
        </p:nvSpPr>
        <p:spPr>
          <a:xfrm>
            <a:off x="4953000" y="3188836"/>
            <a:ext cx="510540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ED883D"/>
              </a:buClr>
              <a:buFont typeface="Wingdings" panose="05000000000000000000" pitchFamily="2" charset="2"/>
              <a:buChar char="v"/>
            </a:pPr>
            <a:r>
              <a:rPr lang="en-US" sz="1600" dirty="0" err="1"/>
              <a:t>Talão</a:t>
            </a:r>
            <a:r>
              <a:rPr lang="en-US" sz="1600" dirty="0"/>
              <a:t> de </a:t>
            </a:r>
            <a:r>
              <a:rPr lang="en-US" sz="1600" dirty="0" err="1"/>
              <a:t>Vencimento</a:t>
            </a:r>
            <a:endParaRPr lang="en-US" sz="1600" dirty="0"/>
          </a:p>
          <a:p>
            <a:pPr>
              <a:buClr>
                <a:srgbClr val="ED883D"/>
              </a:buClr>
            </a:pPr>
            <a:r>
              <a:rPr lang="en-US" sz="1600" dirty="0"/>
              <a:t>	</a:t>
            </a:r>
          </a:p>
          <a:p>
            <a:pPr>
              <a:buClr>
                <a:srgbClr val="ED883D"/>
              </a:buClr>
            </a:pPr>
            <a:r>
              <a:rPr lang="en-US" sz="1600" dirty="0"/>
              <a:t>	</a:t>
            </a:r>
            <a:r>
              <a:rPr lang="en-US" sz="1600" dirty="0" err="1"/>
              <a:t>Caso</a:t>
            </a:r>
            <a:r>
              <a:rPr lang="en-US" sz="1600" dirty="0"/>
              <a:t> de </a:t>
            </a:r>
            <a:r>
              <a:rPr lang="en-US" sz="1600" dirty="0" err="1"/>
              <a:t>Uso</a:t>
            </a:r>
            <a:r>
              <a:rPr lang="en-US" sz="1600" dirty="0"/>
              <a:t> 2</a:t>
            </a:r>
          </a:p>
          <a:p>
            <a:pPr>
              <a:buClr>
                <a:srgbClr val="ED883D"/>
              </a:buClr>
            </a:pPr>
            <a:endParaRPr lang="en-US" sz="900" dirty="0"/>
          </a:p>
          <a:p>
            <a:pPr>
              <a:buClr>
                <a:srgbClr val="ED883D"/>
              </a:buClr>
            </a:pPr>
            <a:endParaRPr lang="en-US" sz="900" dirty="0"/>
          </a:p>
          <a:p>
            <a:pPr>
              <a:buClr>
                <a:srgbClr val="ED883D"/>
              </a:buClr>
            </a:pPr>
            <a:r>
              <a:rPr lang="en-US" sz="1600" dirty="0"/>
              <a:t>-500€ R.B.                                 </a:t>
            </a:r>
            <a:r>
              <a:rPr lang="en-US" sz="1600" dirty="0">
                <a:solidFill>
                  <a:srgbClr val="ED883D"/>
                </a:solidFill>
                <a:sym typeface="Wingdings" panose="05000000000000000000" pitchFamily="2" charset="2"/>
              </a:rPr>
              <a:t></a:t>
            </a:r>
            <a:r>
              <a:rPr lang="en-US" sz="1600" dirty="0">
                <a:sym typeface="Wingdings" panose="05000000000000000000" pitchFamily="2" charset="2"/>
              </a:rPr>
              <a:t> </a:t>
            </a:r>
            <a:r>
              <a:rPr lang="en-US" sz="1600" b="1" dirty="0" err="1">
                <a:sym typeface="Wingdings" panose="05000000000000000000" pitchFamily="2" charset="2"/>
              </a:rPr>
              <a:t>Ficheiro</a:t>
            </a:r>
            <a:r>
              <a:rPr lang="en-US" sz="1600" b="1" dirty="0">
                <a:sym typeface="Wingdings" panose="05000000000000000000" pitchFamily="2" charset="2"/>
              </a:rPr>
              <a:t> </a:t>
            </a:r>
            <a:r>
              <a:rPr lang="en-US" sz="1600" b="1" dirty="0" err="1">
                <a:sym typeface="Wingdings" panose="05000000000000000000" pitchFamily="2" charset="2"/>
              </a:rPr>
              <a:t>negativos</a:t>
            </a:r>
            <a:endParaRPr lang="en-US" sz="1600" b="1" dirty="0"/>
          </a:p>
          <a:p>
            <a:pPr>
              <a:buClr>
                <a:srgbClr val="ED883D"/>
              </a:buClr>
            </a:pPr>
            <a:r>
              <a:rPr lang="en-US" sz="1600" dirty="0"/>
              <a:t>+1000€ </a:t>
            </a:r>
            <a:r>
              <a:rPr lang="en-US" sz="1600" dirty="0" err="1"/>
              <a:t>Compensação</a:t>
            </a:r>
            <a:r>
              <a:rPr lang="en-US" sz="1600" dirty="0"/>
              <a:t> </a:t>
            </a:r>
            <a:r>
              <a:rPr lang="en-US" sz="1600" dirty="0" err="1"/>
              <a:t>Férias</a:t>
            </a:r>
            <a:r>
              <a:rPr lang="en-US" sz="1600" dirty="0"/>
              <a:t> </a:t>
            </a:r>
            <a:r>
              <a:rPr lang="en-US" sz="1600" dirty="0">
                <a:solidFill>
                  <a:srgbClr val="ED883D"/>
                </a:solidFill>
                <a:sym typeface="Wingdings" panose="05000000000000000000" pitchFamily="2" charset="2"/>
              </a:rPr>
              <a:t></a:t>
            </a:r>
            <a:r>
              <a:rPr lang="en-US" sz="1600" dirty="0">
                <a:sym typeface="Wingdings" panose="05000000000000000000" pitchFamily="2" charset="2"/>
              </a:rPr>
              <a:t> </a:t>
            </a:r>
            <a:r>
              <a:rPr lang="en-US" sz="1600" b="1" dirty="0" err="1">
                <a:sym typeface="Wingdings" panose="05000000000000000000" pitchFamily="2" charset="2"/>
              </a:rPr>
              <a:t>Ficheiro</a:t>
            </a:r>
            <a:r>
              <a:rPr lang="en-US" sz="1600" b="1" dirty="0">
                <a:sym typeface="Wingdings" panose="05000000000000000000" pitchFamily="2" charset="2"/>
              </a:rPr>
              <a:t> </a:t>
            </a:r>
            <a:r>
              <a:rPr lang="en-US" sz="1600" b="1" dirty="0" err="1">
                <a:sym typeface="Wingdings" panose="05000000000000000000" pitchFamily="2" charset="2"/>
              </a:rPr>
              <a:t>positivos</a:t>
            </a:r>
            <a:endParaRPr lang="en-US" sz="16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2906486" y="4199605"/>
            <a:ext cx="20465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>
                <a:sym typeface="Wingdings" panose="05000000000000000000" pitchFamily="2" charset="2"/>
              </a:rPr>
              <a:t>Ficheiro</a:t>
            </a:r>
            <a:r>
              <a:rPr lang="en-US" sz="1600" b="1" dirty="0">
                <a:sym typeface="Wingdings" panose="05000000000000000000" pitchFamily="2" charset="2"/>
              </a:rPr>
              <a:t> </a:t>
            </a:r>
            <a:r>
              <a:rPr lang="en-US" sz="1600" b="1" dirty="0" err="1">
                <a:sym typeface="Wingdings" panose="05000000000000000000" pitchFamily="2" charset="2"/>
              </a:rPr>
              <a:t>negativos</a:t>
            </a:r>
            <a:endParaRPr lang="en-US" sz="1600" b="1" dirty="0"/>
          </a:p>
          <a:p>
            <a:endParaRPr lang="en-US" sz="1600" dirty="0"/>
          </a:p>
        </p:txBody>
      </p:sp>
      <p:sp>
        <p:nvSpPr>
          <p:cNvPr id="20" name="Rounded Rectangle 19"/>
          <p:cNvSpPr/>
          <p:nvPr/>
        </p:nvSpPr>
        <p:spPr>
          <a:xfrm>
            <a:off x="1161143" y="5490871"/>
            <a:ext cx="7112000" cy="624115"/>
          </a:xfrm>
          <a:prstGeom prst="roundRect">
            <a:avLst/>
          </a:prstGeom>
          <a:solidFill>
            <a:srgbClr val="ED883D"/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2064924" y="5664428"/>
                <a:ext cx="587276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b="1" dirty="0"/>
                  <a:t>C.Debito + </a:t>
                </a:r>
                <a:r>
                  <a:rPr lang="en-US" b="1" dirty="0" err="1"/>
                  <a:t>C.Crédito</a:t>
                </a:r>
                <a:r>
                  <a:rPr lang="en-US" b="1" dirty="0"/>
                  <a:t> + </a:t>
                </a:r>
                <a:r>
                  <a:rPr lang="en-US" b="1" dirty="0" err="1"/>
                  <a:t>C.Custo</a:t>
                </a:r>
                <a:r>
                  <a:rPr lang="en-US" b="1" dirty="0"/>
                  <a:t> + </a:t>
                </a:r>
                <a:r>
                  <a:rPr lang="en-US" b="1" dirty="0" err="1"/>
                  <a:t>Entidade</a:t>
                </a:r>
                <a:r>
                  <a:rPr lang="en-US" b="1" dirty="0"/>
                  <a:t> + </a:t>
                </a:r>
                <a:r>
                  <a:rPr lang="en-US" b="1" dirty="0" err="1"/>
                  <a:t>N.Encomenda</a:t>
                </a:r>
                <a:r>
                  <a:rPr lang="en-US" b="1" dirty="0"/>
                  <a:t>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&lt;</m:t>
                    </m:r>
                  </m:oMath>
                </a14:m>
                <a:r>
                  <a:rPr lang="en-US" b="1" dirty="0"/>
                  <a:t> 0</a:t>
                </a: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4924" y="5664428"/>
                <a:ext cx="5872762" cy="276999"/>
              </a:xfrm>
              <a:prstGeom prst="rect">
                <a:avLst/>
              </a:prstGeom>
              <a:blipFill rotWithShape="0">
                <a:blip r:embed="rId3"/>
                <a:stretch>
                  <a:fillRect l="-2492" t="-28261" r="-1454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72973" l="15333" r="8422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980" r="13848" b="25714"/>
          <a:stretch/>
        </p:blipFill>
        <p:spPr>
          <a:xfrm>
            <a:off x="1318883" y="5542644"/>
            <a:ext cx="606586" cy="520566"/>
          </a:xfrm>
          <a:prstGeom prst="rect">
            <a:avLst/>
          </a:prstGeom>
        </p:spPr>
      </p:pic>
      <p:sp>
        <p:nvSpPr>
          <p:cNvPr id="16" name="Round Diagonal Corner Rectangle 15"/>
          <p:cNvSpPr/>
          <p:nvPr/>
        </p:nvSpPr>
        <p:spPr>
          <a:xfrm>
            <a:off x="2810620" y="1204091"/>
            <a:ext cx="1175657" cy="475925"/>
          </a:xfrm>
          <a:prstGeom prst="round2DiagRect">
            <a:avLst/>
          </a:prstGeom>
          <a:solidFill>
            <a:srgbClr val="ED883D"/>
          </a:solidFill>
          <a:ln w="28575">
            <a:solidFill>
              <a:srgbClr val="ED88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 flipV="1">
            <a:off x="294869" y="1680016"/>
            <a:ext cx="9278257" cy="6478"/>
          </a:xfrm>
          <a:prstGeom prst="line">
            <a:avLst/>
          </a:prstGeom>
          <a:ln w="28575">
            <a:solidFill>
              <a:srgbClr val="ED88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752286" y="1219091"/>
            <a:ext cx="16546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Cálculo</a:t>
            </a:r>
            <a:endParaRPr lang="en-US" sz="2000" dirty="0"/>
          </a:p>
        </p:txBody>
      </p:sp>
      <p:sp>
        <p:nvSpPr>
          <p:cNvPr id="23" name="TextBox 22"/>
          <p:cNvSpPr txBox="1"/>
          <p:nvPr/>
        </p:nvSpPr>
        <p:spPr>
          <a:xfrm>
            <a:off x="2750722" y="1241776"/>
            <a:ext cx="16546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chemeClr val="bg1"/>
                </a:solidFill>
              </a:rPr>
              <a:t>Integração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072595" y="1220535"/>
            <a:ext cx="16546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Ficheiro</a:t>
            </a:r>
            <a:endParaRPr lang="en-US" sz="2000" dirty="0"/>
          </a:p>
        </p:txBody>
      </p:sp>
      <p:sp>
        <p:nvSpPr>
          <p:cNvPr id="26" name="Round Diagonal Corner Rectangle 25"/>
          <p:cNvSpPr/>
          <p:nvPr/>
        </p:nvSpPr>
        <p:spPr>
          <a:xfrm>
            <a:off x="331701" y="1210569"/>
            <a:ext cx="1268189" cy="475925"/>
          </a:xfrm>
          <a:prstGeom prst="round2DiagRect">
            <a:avLst/>
          </a:prstGeom>
          <a:noFill/>
          <a:ln w="28575">
            <a:solidFill>
              <a:srgbClr val="ED88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 Diagonal Corner Rectangle 26"/>
          <p:cNvSpPr/>
          <p:nvPr/>
        </p:nvSpPr>
        <p:spPr>
          <a:xfrm>
            <a:off x="1608673" y="1206911"/>
            <a:ext cx="1175657" cy="475925"/>
          </a:xfrm>
          <a:prstGeom prst="round2DiagRect">
            <a:avLst/>
          </a:prstGeom>
          <a:noFill/>
          <a:ln w="28575">
            <a:solidFill>
              <a:srgbClr val="ED88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ound Diagonal Corner Rectangle 29"/>
          <p:cNvSpPr/>
          <p:nvPr/>
        </p:nvSpPr>
        <p:spPr>
          <a:xfrm>
            <a:off x="3997346" y="1204458"/>
            <a:ext cx="1175657" cy="475925"/>
          </a:xfrm>
          <a:prstGeom prst="round2DiagRect">
            <a:avLst/>
          </a:prstGeom>
          <a:noFill/>
          <a:ln w="28575">
            <a:solidFill>
              <a:srgbClr val="ED88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409715" y="1215558"/>
            <a:ext cx="16546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Entidades</a:t>
            </a:r>
            <a:endParaRPr lang="en-US" sz="2000" dirty="0"/>
          </a:p>
        </p:txBody>
      </p:sp>
      <p:sp>
        <p:nvSpPr>
          <p:cNvPr id="8" name="Chaveta à direita 7">
            <a:extLst>
              <a:ext uri="{FF2B5EF4-FFF2-40B4-BE49-F238E27FC236}">
                <a16:creationId xmlns:a16="http://schemas.microsoft.com/office/drawing/2014/main" id="{49F00829-58FA-4BC3-B097-B7AD4DC2E513}"/>
              </a:ext>
            </a:extLst>
          </p:cNvPr>
          <p:cNvSpPr/>
          <p:nvPr/>
        </p:nvSpPr>
        <p:spPr>
          <a:xfrm>
            <a:off x="2784330" y="4205552"/>
            <a:ext cx="72009" cy="379334"/>
          </a:xfrm>
          <a:prstGeom prst="rightBrace">
            <a:avLst/>
          </a:prstGeom>
          <a:noFill/>
          <a:ln w="19050">
            <a:solidFill>
              <a:srgbClr val="ED88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0140939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9523A393-3703-4CA7-8C30-AB63C91BF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252D1-CFE7-4FFB-A6D1-80511B9E9BCC}" type="slidenum">
              <a:rPr lang="pt-PT" smtClean="0"/>
              <a:pPr/>
              <a:t>17</a:t>
            </a:fld>
            <a:endParaRPr lang="pt-PT" dirty="0"/>
          </a:p>
        </p:txBody>
      </p:sp>
      <p:grpSp>
        <p:nvGrpSpPr>
          <p:cNvPr id="6" name="Grupo 3">
            <a:extLst>
              <a:ext uri="{FF2B5EF4-FFF2-40B4-BE49-F238E27FC236}">
                <a16:creationId xmlns:a16="http://schemas.microsoft.com/office/drawing/2014/main" id="{907F6008-2832-4275-8907-409D04A0E664}"/>
              </a:ext>
            </a:extLst>
          </p:cNvPr>
          <p:cNvGrpSpPr/>
          <p:nvPr/>
        </p:nvGrpSpPr>
        <p:grpSpPr>
          <a:xfrm>
            <a:off x="778991" y="2689761"/>
            <a:ext cx="4174009" cy="1478477"/>
            <a:chOff x="2107728" y="3925856"/>
            <a:chExt cx="6175987" cy="2083058"/>
          </a:xfrm>
        </p:grpSpPr>
        <p:pic>
          <p:nvPicPr>
            <p:cNvPr id="7" name="Picture 10">
              <a:extLst>
                <a:ext uri="{FF2B5EF4-FFF2-40B4-BE49-F238E27FC236}">
                  <a16:creationId xmlns:a16="http://schemas.microsoft.com/office/drawing/2014/main" id="{6F8C1E19-7FE5-4EA7-9396-22DF2760D2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t="30503"/>
            <a:stretch/>
          </p:blipFill>
          <p:spPr>
            <a:xfrm>
              <a:off x="2107728" y="4496276"/>
              <a:ext cx="6175987" cy="1512638"/>
            </a:xfrm>
            <a:prstGeom prst="rect">
              <a:avLst/>
            </a:prstGeom>
          </p:spPr>
        </p:pic>
        <p:pic>
          <p:nvPicPr>
            <p:cNvPr id="8" name="Picture 13">
              <a:extLst>
                <a:ext uri="{FF2B5EF4-FFF2-40B4-BE49-F238E27FC236}">
                  <a16:creationId xmlns:a16="http://schemas.microsoft.com/office/drawing/2014/main" id="{546F6E91-1322-4742-82D7-2DA36144556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09181" y="3925856"/>
              <a:ext cx="1056149" cy="10561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438455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 rot="19854629">
            <a:off x="3647227" y="1132281"/>
            <a:ext cx="5705002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0" b="1" dirty="0">
                <a:solidFill>
                  <a:schemeClr val="bg1">
                    <a:lumMod val="95000"/>
                  </a:schemeClr>
                </a:solidFill>
              </a:rPr>
              <a:t>RHV</a:t>
            </a:r>
          </a:p>
        </p:txBody>
      </p:sp>
      <p:sp>
        <p:nvSpPr>
          <p:cNvPr id="2" name="Marcador de Posição do Texto 1">
            <a:extLst>
              <a:ext uri="{FF2B5EF4-FFF2-40B4-BE49-F238E27FC236}">
                <a16:creationId xmlns:a16="http://schemas.microsoft.com/office/drawing/2014/main" id="{E33120FA-2B79-4B6A-B71B-BA654BE45891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3728621" y="235638"/>
            <a:ext cx="5939161" cy="500372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pt-PT" sz="2000" b="1" dirty="0">
                <a:latin typeface="Century Gothic" panose="020B0502020202020204" pitchFamily="34" charset="0"/>
              </a:rPr>
              <a:t>Sumário</a:t>
            </a: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F3D19800-860B-489E-BD8E-904BA1D90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252D1-CFE7-4FFB-A6D1-80511B9E9BCC}" type="slidenum">
              <a:rPr lang="pt-PT" smtClean="0"/>
              <a:pPr/>
              <a:t>18</a:t>
            </a:fld>
            <a:endParaRPr lang="pt-PT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FE439110-4ED5-4AB5-ACF7-FD6C51FD7CE7}"/>
              </a:ext>
            </a:extLst>
          </p:cNvPr>
          <p:cNvSpPr txBox="1"/>
          <p:nvPr/>
        </p:nvSpPr>
        <p:spPr>
          <a:xfrm>
            <a:off x="3898686" y="693241"/>
            <a:ext cx="5939161" cy="5045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50000"/>
              </a:lnSpc>
              <a:buClr>
                <a:srgbClr val="FF6600"/>
              </a:buClr>
              <a:buFont typeface="Wingdings" panose="05000000000000000000" pitchFamily="2" charset="2"/>
              <a:buChar char="v"/>
            </a:pPr>
            <a:r>
              <a:rPr lang="pt-PT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Norma Técnica nº 1 UNILEO : Procedimentos operacionais de registo e controlo de vencimentos</a:t>
            </a:r>
          </a:p>
          <a:p>
            <a:pPr marL="285750" indent="-285750">
              <a:lnSpc>
                <a:spcPct val="250000"/>
              </a:lnSpc>
              <a:buClr>
                <a:srgbClr val="FF6600"/>
              </a:buClr>
              <a:buFont typeface="Wingdings" panose="05000000000000000000" pitchFamily="2" charset="2"/>
              <a:buChar char="v"/>
            </a:pPr>
            <a:r>
              <a:rPr lang="pt-PT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Gestão de Entidades Externas</a:t>
            </a:r>
          </a:p>
          <a:p>
            <a:pPr marL="285750" indent="-285750">
              <a:lnSpc>
                <a:spcPct val="250000"/>
              </a:lnSpc>
              <a:buClr>
                <a:srgbClr val="FF6600"/>
              </a:buClr>
              <a:buFont typeface="Wingdings" panose="05000000000000000000" pitchFamily="2" charset="2"/>
              <a:buChar char="v"/>
            </a:pPr>
            <a:r>
              <a:rPr lang="pt-PT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Integração de Erros/Negativos</a:t>
            </a:r>
          </a:p>
          <a:p>
            <a:pPr marL="285750" indent="-285750">
              <a:lnSpc>
                <a:spcPct val="250000"/>
              </a:lnSpc>
              <a:buClr>
                <a:srgbClr val="FF6600"/>
              </a:buClr>
              <a:buFont typeface="Wingdings" panose="05000000000000000000" pitchFamily="2" charset="2"/>
              <a:buChar char="v"/>
            </a:pPr>
            <a:r>
              <a:rPr lang="pt-PT" sz="3200" dirty="0">
                <a:latin typeface="Calibri Light" panose="020F0302020204030204" pitchFamily="34" charset="0"/>
                <a:cs typeface="Calibri Light" panose="020F0302020204030204" pitchFamily="34" charset="0"/>
              </a:rPr>
              <a:t>Geração de Ficheiros</a:t>
            </a:r>
          </a:p>
          <a:p>
            <a:pPr marL="285750" indent="-285750">
              <a:lnSpc>
                <a:spcPct val="250000"/>
              </a:lnSpc>
              <a:buClr>
                <a:srgbClr val="FF6600"/>
              </a:buClr>
              <a:buFont typeface="Wingdings" panose="05000000000000000000" pitchFamily="2" charset="2"/>
              <a:buChar char="v"/>
            </a:pPr>
            <a:r>
              <a:rPr lang="pt-PT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Questões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448" y="4663650"/>
            <a:ext cx="1946277" cy="1946277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81F3E04D-F650-4D7F-B148-4697B0F24A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2035" y="1080375"/>
            <a:ext cx="428625" cy="30480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1DBF126C-1EFD-4554-9B96-473AB5CAAB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9508" y="3415201"/>
            <a:ext cx="428625" cy="304800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1D925ED8-8F2A-4A5D-8AA8-C93DB937FC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9509" y="2652798"/>
            <a:ext cx="428625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6084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6F0DD9AD-C5B3-4B1A-B705-5881C3B1A0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95" y="2233184"/>
            <a:ext cx="4649767" cy="4289567"/>
          </a:xfrm>
          <a:prstGeom prst="rect">
            <a:avLst/>
          </a:prstGeom>
        </p:spPr>
      </p:pic>
      <p:sp>
        <p:nvSpPr>
          <p:cNvPr id="40" name="Round Diagonal Corner Rectangle 39"/>
          <p:cNvSpPr/>
          <p:nvPr/>
        </p:nvSpPr>
        <p:spPr>
          <a:xfrm>
            <a:off x="3997346" y="1204458"/>
            <a:ext cx="1175657" cy="475925"/>
          </a:xfrm>
          <a:prstGeom prst="round2DiagRect">
            <a:avLst/>
          </a:prstGeom>
          <a:solidFill>
            <a:srgbClr val="ED883D"/>
          </a:solidFill>
          <a:ln w="28575">
            <a:solidFill>
              <a:srgbClr val="ED88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E0FF687D-C509-49A7-8498-25DF539A4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68924"/>
            <a:ext cx="9144000" cy="624226"/>
          </a:xfrm>
        </p:spPr>
        <p:txBody>
          <a:bodyPr>
            <a:normAutofit/>
          </a:bodyPr>
          <a:lstStyle/>
          <a:p>
            <a:r>
              <a:rPr lang="pt-PT" dirty="0"/>
              <a:t>Geração de Ficheiros</a:t>
            </a:r>
          </a:p>
        </p:txBody>
      </p:sp>
      <p:sp>
        <p:nvSpPr>
          <p:cNvPr id="33" name="Round Diagonal Corner Rectangle 32"/>
          <p:cNvSpPr/>
          <p:nvPr/>
        </p:nvSpPr>
        <p:spPr>
          <a:xfrm>
            <a:off x="2810620" y="1204091"/>
            <a:ext cx="1175657" cy="475925"/>
          </a:xfrm>
          <a:prstGeom prst="round2DiagRect">
            <a:avLst/>
          </a:prstGeom>
          <a:noFill/>
          <a:ln w="28575">
            <a:solidFill>
              <a:srgbClr val="ED88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Connector 33"/>
          <p:cNvCxnSpPr/>
          <p:nvPr/>
        </p:nvCxnSpPr>
        <p:spPr>
          <a:xfrm flipV="1">
            <a:off x="294869" y="1680016"/>
            <a:ext cx="9278257" cy="6478"/>
          </a:xfrm>
          <a:prstGeom prst="line">
            <a:avLst/>
          </a:prstGeom>
          <a:ln w="28575">
            <a:solidFill>
              <a:srgbClr val="ED88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1752286" y="1219091"/>
            <a:ext cx="16546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Cálculo</a:t>
            </a:r>
            <a:endParaRPr lang="en-US" sz="2000" dirty="0"/>
          </a:p>
        </p:txBody>
      </p:sp>
      <p:sp>
        <p:nvSpPr>
          <p:cNvPr id="36" name="TextBox 35"/>
          <p:cNvSpPr txBox="1"/>
          <p:nvPr/>
        </p:nvSpPr>
        <p:spPr>
          <a:xfrm>
            <a:off x="2750722" y="1241776"/>
            <a:ext cx="16546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Integração</a:t>
            </a:r>
            <a:endParaRPr lang="en-US" sz="2000" dirty="0"/>
          </a:p>
        </p:txBody>
      </p:sp>
      <p:sp>
        <p:nvSpPr>
          <p:cNvPr id="37" name="TextBox 36"/>
          <p:cNvSpPr txBox="1"/>
          <p:nvPr/>
        </p:nvSpPr>
        <p:spPr>
          <a:xfrm>
            <a:off x="4009224" y="1220535"/>
            <a:ext cx="16546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chemeClr val="bg1"/>
                </a:solidFill>
              </a:rPr>
              <a:t>Ficheiros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38" name="Round Diagonal Corner Rectangle 37"/>
          <p:cNvSpPr/>
          <p:nvPr/>
        </p:nvSpPr>
        <p:spPr>
          <a:xfrm>
            <a:off x="331701" y="1210569"/>
            <a:ext cx="1268189" cy="475925"/>
          </a:xfrm>
          <a:prstGeom prst="round2DiagRect">
            <a:avLst/>
          </a:prstGeom>
          <a:noFill/>
          <a:ln w="28575">
            <a:solidFill>
              <a:srgbClr val="ED88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ound Diagonal Corner Rectangle 38"/>
          <p:cNvSpPr/>
          <p:nvPr/>
        </p:nvSpPr>
        <p:spPr>
          <a:xfrm>
            <a:off x="1608673" y="1206911"/>
            <a:ext cx="1175657" cy="475925"/>
          </a:xfrm>
          <a:prstGeom prst="round2DiagRect">
            <a:avLst/>
          </a:prstGeom>
          <a:noFill/>
          <a:ln w="28575">
            <a:solidFill>
              <a:srgbClr val="ED88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/>
          <p:cNvSpPr txBox="1"/>
          <p:nvPr/>
        </p:nvSpPr>
        <p:spPr>
          <a:xfrm>
            <a:off x="409715" y="1215558"/>
            <a:ext cx="16546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Entidades</a:t>
            </a:r>
            <a:endParaRPr lang="en-US" sz="2000" dirty="0"/>
          </a:p>
        </p:txBody>
      </p:sp>
      <p:sp>
        <p:nvSpPr>
          <p:cNvPr id="23" name="TextBox 22"/>
          <p:cNvSpPr txBox="1"/>
          <p:nvPr/>
        </p:nvSpPr>
        <p:spPr>
          <a:xfrm>
            <a:off x="405885" y="1822647"/>
            <a:ext cx="2390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ED883D"/>
                </a:solidFill>
              </a:rPr>
              <a:t>Ficheiro</a:t>
            </a:r>
            <a:r>
              <a:rPr lang="en-US" dirty="0">
                <a:solidFill>
                  <a:srgbClr val="ED883D"/>
                </a:solidFill>
              </a:rPr>
              <a:t> </a:t>
            </a:r>
            <a:r>
              <a:rPr lang="en-US" dirty="0" err="1">
                <a:solidFill>
                  <a:srgbClr val="ED883D"/>
                </a:solidFill>
              </a:rPr>
              <a:t>Entidades</a:t>
            </a:r>
            <a:endParaRPr lang="en-US" dirty="0">
              <a:solidFill>
                <a:srgbClr val="ED883D"/>
              </a:solidFill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114779" y="2191979"/>
            <a:ext cx="4502419" cy="323718"/>
          </a:xfrm>
          <a:prstGeom prst="roundRect">
            <a:avLst/>
          </a:prstGeom>
          <a:noFill/>
          <a:ln w="19050">
            <a:solidFill>
              <a:srgbClr val="ED88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rgbClr val="41424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27641" y="2150774"/>
            <a:ext cx="36926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/>
              <a:t>Entidades</a:t>
            </a:r>
            <a:r>
              <a:rPr lang="en-US" sz="1600" b="1" dirty="0"/>
              <a:t> </a:t>
            </a:r>
            <a:r>
              <a:rPr lang="en-US" sz="1600" b="1" dirty="0" err="1"/>
              <a:t>criadas</a:t>
            </a:r>
            <a:r>
              <a:rPr lang="en-US" sz="1600" b="1" dirty="0"/>
              <a:t> pela </a:t>
            </a:r>
            <a:r>
              <a:rPr lang="en-US" sz="1600" b="1" dirty="0" err="1"/>
              <a:t>instituição</a:t>
            </a:r>
            <a:r>
              <a:rPr lang="en-US" sz="1600" b="1" dirty="0"/>
              <a:t>.</a:t>
            </a:r>
          </a:p>
        </p:txBody>
      </p:sp>
      <p:sp>
        <p:nvSpPr>
          <p:cNvPr id="17" name="Right Brace 16"/>
          <p:cNvSpPr/>
          <p:nvPr/>
        </p:nvSpPr>
        <p:spPr>
          <a:xfrm>
            <a:off x="4617199" y="2525494"/>
            <a:ext cx="186306" cy="3997257"/>
          </a:xfrm>
          <a:prstGeom prst="rightBrace">
            <a:avLst/>
          </a:prstGeom>
          <a:ln w="19050">
            <a:solidFill>
              <a:srgbClr val="ED88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4953000" y="4324830"/>
            <a:ext cx="22724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/>
              <a:t>Entidades</a:t>
            </a:r>
            <a:r>
              <a:rPr lang="en-US" sz="1600" b="1" dirty="0"/>
              <a:t> </a:t>
            </a:r>
            <a:r>
              <a:rPr lang="en-US" sz="1600" b="1" dirty="0" err="1"/>
              <a:t>centrais</a:t>
            </a:r>
            <a:r>
              <a:rPr lang="en-US" sz="1600" b="1" dirty="0"/>
              <a:t>- RHV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3548" y="3026866"/>
            <a:ext cx="4596408" cy="1098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665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exto 1">
            <a:extLst>
              <a:ext uri="{FF2B5EF4-FFF2-40B4-BE49-F238E27FC236}">
                <a16:creationId xmlns:a16="http://schemas.microsoft.com/office/drawing/2014/main" id="{CD5BB14F-DACA-4744-BEE0-9633614B941A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3728621" y="225806"/>
            <a:ext cx="5939161" cy="500372"/>
          </a:xfrm>
        </p:spPr>
        <p:txBody>
          <a:bodyPr anchor="ctr">
            <a:noAutofit/>
          </a:bodyPr>
          <a:lstStyle/>
          <a:p>
            <a:pPr marL="0" indent="0">
              <a:buNone/>
            </a:pPr>
            <a:r>
              <a:rPr lang="pt-PT" sz="2400" b="1" dirty="0">
                <a:latin typeface="Century Gothic"/>
              </a:rPr>
              <a:t>Âmbito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27ECECFD-DB5A-4DB6-B026-EDD982D087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77181" y="817726"/>
            <a:ext cx="5842040" cy="5814468"/>
          </a:xfrm>
        </p:spPr>
        <p:txBody>
          <a:bodyPr>
            <a:noAutofit/>
          </a:bodyPr>
          <a:lstStyle/>
          <a:p>
            <a:pPr marL="0" lvl="0" indent="0" algn="just">
              <a:lnSpc>
                <a:spcPct val="40000"/>
              </a:lnSpc>
              <a:buNone/>
            </a:pPr>
            <a:endParaRPr lang="pt-PT" dirty="0">
              <a:latin typeface="+mj-lt"/>
              <a:cs typeface="Times New Roman" pitchFamily="18"/>
            </a:endParaRPr>
          </a:p>
          <a:p>
            <a:pPr marL="0" indent="0" algn="just">
              <a:buNone/>
            </a:pPr>
            <a:r>
              <a:rPr lang="pt-PT" dirty="0">
                <a:latin typeface="+mj-lt"/>
              </a:rPr>
              <a:t>Os Serviços Partilhados do Ministério da Saúde, EPE, foram criados em 2010 pelo Decreto-Lei nº19/2010, de 22 de março.</a:t>
            </a:r>
          </a:p>
          <a:p>
            <a:pPr marL="0" indent="0" algn="just">
              <a:buNone/>
            </a:pPr>
            <a:endParaRPr lang="pt-PT" dirty="0">
              <a:latin typeface="+mj-lt"/>
            </a:endParaRPr>
          </a:p>
          <a:p>
            <a:pPr marL="0" indent="0" algn="just">
              <a:buNone/>
            </a:pPr>
            <a:r>
              <a:rPr lang="pt-PT" dirty="0">
                <a:latin typeface="+mj-lt"/>
              </a:rPr>
              <a:t>De acordo com o quadro jurídico, a SPMS tem como uma das principais atribuições a prestação de serviços partilhados e Sistemas de Informação aos organismos, com atividade especifica na área da saúde, de forma a </a:t>
            </a:r>
            <a:r>
              <a:rPr lang="pt-PT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centralizar, otimizar e racionalizar </a:t>
            </a:r>
            <a:r>
              <a:rPr lang="pt-PT" dirty="0">
                <a:latin typeface="+mj-lt"/>
              </a:rPr>
              <a:t>aquisição de bens e serviços, no Serviço Nacional de Saúde. </a:t>
            </a:r>
          </a:p>
          <a:p>
            <a:pPr marL="0" indent="0" algn="just">
              <a:buNone/>
            </a:pPr>
            <a:r>
              <a:rPr lang="pt-PT" dirty="0">
                <a:latin typeface="+mj-lt"/>
              </a:rPr>
              <a:t>Neste contexto, foi criado, em 2014, o </a:t>
            </a:r>
            <a:r>
              <a:rPr lang="pt-PT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Sistema de Informação Centralizado de Contabilidade e Gestão Financeira em SNC-AP (SICC SNC-AP) </a:t>
            </a:r>
            <a:r>
              <a:rPr lang="pt-PT" dirty="0">
                <a:latin typeface="+mj-lt"/>
              </a:rPr>
              <a:t>e em 2000 o </a:t>
            </a:r>
            <a:r>
              <a:rPr lang="pt-PT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Sistema de gestão de recursos humanos e vencimentos- RHV- Recursos Humanos e Vencimentos</a:t>
            </a:r>
            <a:r>
              <a:rPr lang="pt-PT" dirty="0">
                <a:latin typeface="+mj-lt"/>
              </a:rPr>
              <a:t>.</a:t>
            </a: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7DCF9F1C-E83B-450E-891E-45C1B342E5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252D1-CFE7-4FFB-A6D1-80511B9E9BCC}" type="slidenum">
              <a:rPr lang="pt-PT" smtClean="0"/>
              <a:pPr/>
              <a:t>2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6602037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ound Diagonal Corner Rectangle 39"/>
          <p:cNvSpPr/>
          <p:nvPr/>
        </p:nvSpPr>
        <p:spPr>
          <a:xfrm>
            <a:off x="3997346" y="1204458"/>
            <a:ext cx="1175657" cy="475925"/>
          </a:xfrm>
          <a:prstGeom prst="round2DiagRect">
            <a:avLst/>
          </a:prstGeom>
          <a:solidFill>
            <a:srgbClr val="ED883D"/>
          </a:solidFill>
          <a:ln w="28575">
            <a:solidFill>
              <a:srgbClr val="ED88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E0FF687D-C509-49A7-8498-25DF539A4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68924"/>
            <a:ext cx="9144000" cy="624226"/>
          </a:xfrm>
        </p:spPr>
        <p:txBody>
          <a:bodyPr>
            <a:normAutofit/>
          </a:bodyPr>
          <a:lstStyle/>
          <a:p>
            <a:r>
              <a:rPr lang="pt-PT" dirty="0"/>
              <a:t>Geração de Ficheiros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89707" y="1822647"/>
            <a:ext cx="2390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ED883D"/>
                </a:solidFill>
              </a:rPr>
              <a:t>Ficheiro</a:t>
            </a:r>
            <a:r>
              <a:rPr lang="en-US" dirty="0">
                <a:solidFill>
                  <a:srgbClr val="ED883D"/>
                </a:solidFill>
              </a:rPr>
              <a:t> </a:t>
            </a:r>
            <a:r>
              <a:rPr lang="en-US" dirty="0" err="1">
                <a:solidFill>
                  <a:srgbClr val="ED883D"/>
                </a:solidFill>
              </a:rPr>
              <a:t>Contabilidade</a:t>
            </a:r>
            <a:endParaRPr lang="en-US" dirty="0">
              <a:solidFill>
                <a:srgbClr val="ED883D"/>
              </a:solidFill>
            </a:endParaRPr>
          </a:p>
        </p:txBody>
      </p:sp>
      <p:sp>
        <p:nvSpPr>
          <p:cNvPr id="33" name="Round Diagonal Corner Rectangle 32"/>
          <p:cNvSpPr/>
          <p:nvPr/>
        </p:nvSpPr>
        <p:spPr>
          <a:xfrm>
            <a:off x="2810620" y="1204091"/>
            <a:ext cx="1175657" cy="475925"/>
          </a:xfrm>
          <a:prstGeom prst="round2DiagRect">
            <a:avLst/>
          </a:prstGeom>
          <a:noFill/>
          <a:ln w="28575">
            <a:solidFill>
              <a:srgbClr val="ED88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Connector 33"/>
          <p:cNvCxnSpPr/>
          <p:nvPr/>
        </p:nvCxnSpPr>
        <p:spPr>
          <a:xfrm flipV="1">
            <a:off x="294869" y="1680016"/>
            <a:ext cx="9278257" cy="6478"/>
          </a:xfrm>
          <a:prstGeom prst="line">
            <a:avLst/>
          </a:prstGeom>
          <a:ln w="28575">
            <a:solidFill>
              <a:srgbClr val="ED88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1752286" y="1219091"/>
            <a:ext cx="16546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Cálculo</a:t>
            </a:r>
            <a:endParaRPr lang="en-US" sz="2000" dirty="0"/>
          </a:p>
        </p:txBody>
      </p:sp>
      <p:sp>
        <p:nvSpPr>
          <p:cNvPr id="36" name="TextBox 35"/>
          <p:cNvSpPr txBox="1"/>
          <p:nvPr/>
        </p:nvSpPr>
        <p:spPr>
          <a:xfrm>
            <a:off x="2750722" y="1241776"/>
            <a:ext cx="16546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Integração</a:t>
            </a:r>
            <a:endParaRPr lang="en-US" sz="2000" dirty="0"/>
          </a:p>
        </p:txBody>
      </p:sp>
      <p:sp>
        <p:nvSpPr>
          <p:cNvPr id="37" name="TextBox 36"/>
          <p:cNvSpPr txBox="1"/>
          <p:nvPr/>
        </p:nvSpPr>
        <p:spPr>
          <a:xfrm>
            <a:off x="4009224" y="1220535"/>
            <a:ext cx="16546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chemeClr val="bg1"/>
                </a:solidFill>
              </a:rPr>
              <a:t>Ficheiros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38" name="Round Diagonal Corner Rectangle 37"/>
          <p:cNvSpPr/>
          <p:nvPr/>
        </p:nvSpPr>
        <p:spPr>
          <a:xfrm>
            <a:off x="331701" y="1210569"/>
            <a:ext cx="1268189" cy="475925"/>
          </a:xfrm>
          <a:prstGeom prst="round2DiagRect">
            <a:avLst/>
          </a:prstGeom>
          <a:noFill/>
          <a:ln w="28575">
            <a:solidFill>
              <a:srgbClr val="ED88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ound Diagonal Corner Rectangle 38"/>
          <p:cNvSpPr/>
          <p:nvPr/>
        </p:nvSpPr>
        <p:spPr>
          <a:xfrm>
            <a:off x="1608673" y="1206911"/>
            <a:ext cx="1175657" cy="475925"/>
          </a:xfrm>
          <a:prstGeom prst="round2DiagRect">
            <a:avLst/>
          </a:prstGeom>
          <a:noFill/>
          <a:ln w="28575">
            <a:solidFill>
              <a:srgbClr val="ED88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/>
          <p:cNvSpPr txBox="1"/>
          <p:nvPr/>
        </p:nvSpPr>
        <p:spPr>
          <a:xfrm>
            <a:off x="409715" y="1215558"/>
            <a:ext cx="16546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Entidades</a:t>
            </a:r>
            <a:endParaRPr lang="en-US" sz="2000" dirty="0"/>
          </a:p>
        </p:txBody>
      </p:sp>
      <p:grpSp>
        <p:nvGrpSpPr>
          <p:cNvPr id="14" name="Group 13"/>
          <p:cNvGrpSpPr/>
          <p:nvPr/>
        </p:nvGrpSpPr>
        <p:grpSpPr>
          <a:xfrm>
            <a:off x="465413" y="2652038"/>
            <a:ext cx="4920355" cy="3168714"/>
            <a:chOff x="0" y="-1"/>
            <a:chExt cx="5946600" cy="3829617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824"/>
            <a:stretch/>
          </p:blipFill>
          <p:spPr>
            <a:xfrm>
              <a:off x="0" y="1"/>
              <a:ext cx="2505425" cy="3820562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283"/>
            <a:stretch/>
          </p:blipFill>
          <p:spPr>
            <a:xfrm>
              <a:off x="2727039" y="0"/>
              <a:ext cx="1228896" cy="3820562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227"/>
            <a:stretch/>
          </p:blipFill>
          <p:spPr>
            <a:xfrm>
              <a:off x="4222808" y="0"/>
              <a:ext cx="495369" cy="3829616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596"/>
            <a:stretch/>
          </p:blipFill>
          <p:spPr>
            <a:xfrm>
              <a:off x="4727230" y="-1"/>
              <a:ext cx="1219370" cy="3829617"/>
            </a:xfrm>
            <a:prstGeom prst="rect">
              <a:avLst/>
            </a:prstGeom>
          </p:spPr>
        </p:pic>
      </p:grpSp>
      <p:sp>
        <p:nvSpPr>
          <p:cNvPr id="3" name="TextBox 2"/>
          <p:cNvSpPr txBox="1"/>
          <p:nvPr/>
        </p:nvSpPr>
        <p:spPr>
          <a:xfrm>
            <a:off x="378054" y="2375039"/>
            <a:ext cx="67761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Ref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1799056" y="2371395"/>
            <a:ext cx="8783" cy="3504318"/>
          </a:xfrm>
          <a:prstGeom prst="line">
            <a:avLst/>
          </a:prstGeom>
          <a:ln w="19050">
            <a:solidFill>
              <a:srgbClr val="ED88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1163160" y="2367332"/>
            <a:ext cx="9147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Entidade</a:t>
            </a:r>
            <a:endParaRPr lang="en-US" sz="1000" dirty="0"/>
          </a:p>
        </p:txBody>
      </p:sp>
      <p:sp>
        <p:nvSpPr>
          <p:cNvPr id="26" name="TextBox 25"/>
          <p:cNvSpPr txBox="1"/>
          <p:nvPr/>
        </p:nvSpPr>
        <p:spPr>
          <a:xfrm>
            <a:off x="1760167" y="2375039"/>
            <a:ext cx="9147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Nota Enc.</a:t>
            </a:r>
          </a:p>
        </p:txBody>
      </p:sp>
      <p:cxnSp>
        <p:nvCxnSpPr>
          <p:cNvPr id="27" name="Straight Connector 26"/>
          <p:cNvCxnSpPr/>
          <p:nvPr/>
        </p:nvCxnSpPr>
        <p:spPr>
          <a:xfrm>
            <a:off x="3246101" y="2369886"/>
            <a:ext cx="8783" cy="3504318"/>
          </a:xfrm>
          <a:prstGeom prst="line">
            <a:avLst/>
          </a:prstGeom>
          <a:ln w="19050">
            <a:solidFill>
              <a:srgbClr val="ED88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2755273" y="2375038"/>
            <a:ext cx="5491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Data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199054" y="2362787"/>
            <a:ext cx="85080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C.Débito</a:t>
            </a:r>
            <a:endParaRPr lang="en-US" sz="1000" dirty="0"/>
          </a:p>
        </p:txBody>
      </p:sp>
      <p:sp>
        <p:nvSpPr>
          <p:cNvPr id="30" name="TextBox 29"/>
          <p:cNvSpPr txBox="1"/>
          <p:nvPr/>
        </p:nvSpPr>
        <p:spPr>
          <a:xfrm>
            <a:off x="3826020" y="2375038"/>
            <a:ext cx="85080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C.Crédito</a:t>
            </a:r>
            <a:endParaRPr lang="en-US" sz="1000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4998553" y="2368385"/>
            <a:ext cx="8783" cy="3504318"/>
          </a:xfrm>
          <a:prstGeom prst="line">
            <a:avLst/>
          </a:prstGeom>
          <a:ln w="19050">
            <a:solidFill>
              <a:srgbClr val="ED88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4525664" y="2365447"/>
            <a:ext cx="5491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Valor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4896657" y="2375037"/>
            <a:ext cx="93775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C.C.Custo</a:t>
            </a:r>
            <a:endParaRPr lang="en-US" sz="1000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280646" y="2609008"/>
            <a:ext cx="5332491" cy="0"/>
          </a:xfrm>
          <a:prstGeom prst="line">
            <a:avLst/>
          </a:prstGeom>
          <a:ln w="19050">
            <a:solidFill>
              <a:srgbClr val="ED88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agem 8">
            <a:extLst>
              <a:ext uri="{FF2B5EF4-FFF2-40B4-BE49-F238E27FC236}">
                <a16:creationId xmlns:a16="http://schemas.microsoft.com/office/drawing/2014/main" id="{3B8AA554-5A33-451B-8B95-0D63F4905E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13137" y="3026039"/>
            <a:ext cx="4094078" cy="2151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1517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9523A393-3703-4CA7-8C30-AB63C91BF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252D1-CFE7-4FFB-A6D1-80511B9E9BCC}" type="slidenum">
              <a:rPr lang="pt-PT" smtClean="0"/>
              <a:pPr/>
              <a:t>21</a:t>
            </a:fld>
            <a:endParaRPr lang="pt-PT" dirty="0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DFE56AC2-50AE-4680-9D22-4A4CED51FF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6244" y="691097"/>
            <a:ext cx="5143130" cy="1546592"/>
          </a:xfrm>
        </p:spPr>
        <p:txBody>
          <a:bodyPr>
            <a:noAutofit/>
          </a:bodyPr>
          <a:lstStyle/>
          <a:p>
            <a:r>
              <a:rPr lang="pt-PT" sz="6600" i="0" dirty="0">
                <a:cs typeface="Calibri Light" panose="020F0302020204030204" pitchFamily="34" charset="0"/>
              </a:rPr>
              <a:t>Questões?</a:t>
            </a:r>
            <a:endParaRPr lang="pt-PT" sz="6600" i="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7611" y="2529951"/>
            <a:ext cx="3096991" cy="3535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7065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exto 1">
            <a:extLst>
              <a:ext uri="{FF2B5EF4-FFF2-40B4-BE49-F238E27FC236}">
                <a16:creationId xmlns:a16="http://schemas.microsoft.com/office/drawing/2014/main" id="{E33120FA-2B79-4B6A-B71B-BA654BE45891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3728621" y="235638"/>
            <a:ext cx="5939161" cy="500372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pt-PT" sz="2000" b="1" dirty="0">
                <a:latin typeface="Century Gothic" panose="020B0502020202020204" pitchFamily="34" charset="0"/>
              </a:rPr>
              <a:t>Sessão de esclarecimentos SICC SNC-AP</a:t>
            </a: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F3D19800-860B-489E-BD8E-904BA1D90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252D1-CFE7-4FFB-A6D1-80511B9E9BCC}" type="slidenum">
              <a:rPr lang="pt-PT" smtClean="0"/>
              <a:pPr/>
              <a:t>22</a:t>
            </a:fld>
            <a:endParaRPr lang="pt-PT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543A92E6-8DD8-47CB-8A26-3CE7D2D168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1646" y="4161463"/>
            <a:ext cx="4533110" cy="2377451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FE439110-4ED5-4AB5-ACF7-FD6C51FD7CE7}"/>
              </a:ext>
            </a:extLst>
          </p:cNvPr>
          <p:cNvSpPr txBox="1"/>
          <p:nvPr/>
        </p:nvSpPr>
        <p:spPr>
          <a:xfrm>
            <a:off x="3728621" y="961228"/>
            <a:ext cx="5939161" cy="3442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pt-PT" dirty="0">
                <a:latin typeface="Calibri Light" panose="020F0302020204030204" pitchFamily="34" charset="0"/>
                <a:cs typeface="Calibri Light" panose="020F0302020204030204" pitchFamily="34" charset="0"/>
              </a:rPr>
              <a:t>Processos de encerramento de contas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pt-PT" dirty="0">
                <a:latin typeface="Calibri Light" panose="020F0302020204030204" pitchFamily="34" charset="0"/>
                <a:cs typeface="Calibri Light" panose="020F0302020204030204" pitchFamily="34" charset="0"/>
              </a:rPr>
              <a:t>Controlo e Auditoria de Contabilidade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pt-PT" dirty="0">
                <a:latin typeface="Calibri Light" panose="020F0302020204030204" pitchFamily="34" charset="0"/>
                <a:cs typeface="Calibri Light" panose="020F0302020204030204" pitchFamily="34" charset="0"/>
              </a:rPr>
              <a:t>Contabilidade Orçamental SICC SNC-AP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pt-PT" dirty="0">
                <a:latin typeface="Calibri Light" panose="020F0302020204030204" pitchFamily="34" charset="0"/>
                <a:cs typeface="Calibri Light" panose="020F0302020204030204" pitchFamily="34" charset="0"/>
              </a:rPr>
              <a:t>Produção, gestão e controlo dos Ficheiros S3CP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pt-PT" dirty="0">
                <a:latin typeface="Calibri Light" panose="020F0302020204030204" pitchFamily="34" charset="0"/>
                <a:cs typeface="Calibri Light" panose="020F0302020204030204" pitchFamily="34" charset="0"/>
              </a:rPr>
              <a:t>Processos de encerramento de contas</a:t>
            </a:r>
          </a:p>
        </p:txBody>
      </p:sp>
    </p:spTree>
    <p:extLst>
      <p:ext uri="{BB962C8B-B14F-4D97-AF65-F5344CB8AC3E}">
        <p14:creationId xmlns:p14="http://schemas.microsoft.com/office/powerpoint/2010/main" val="22172158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9523A393-3703-4CA7-8C30-AB63C91BF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252D1-CFE7-4FFB-A6D1-80511B9E9BCC}" type="slidenum">
              <a:rPr lang="pt-PT" smtClean="0"/>
              <a:pPr/>
              <a:t>23</a:t>
            </a:fld>
            <a:endParaRPr lang="pt-PT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1952BB6-E8A9-472F-841A-A0D109C3D5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4351" y="2655704"/>
            <a:ext cx="5384704" cy="1546592"/>
          </a:xfrm>
        </p:spPr>
        <p:txBody>
          <a:bodyPr>
            <a:noAutofit/>
          </a:bodyPr>
          <a:lstStyle/>
          <a:p>
            <a:r>
              <a:rPr lang="pt-PT" sz="3200" dirty="0"/>
              <a:t>Controlo e Auditoria da Contabilidade</a:t>
            </a:r>
            <a:endParaRPr lang="pt-PT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125376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Número do Diapositivo 1">
            <a:extLst>
              <a:ext uri="{FF2B5EF4-FFF2-40B4-BE49-F238E27FC236}">
                <a16:creationId xmlns:a16="http://schemas.microsoft.com/office/drawing/2014/main" id="{B6669FD7-3007-4156-B4B0-618AFE995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252D1-CFE7-4FFB-A6D1-80511B9E9BCC}" type="slidenum">
              <a:rPr lang="pt-PT" smtClean="0"/>
              <a:pPr/>
              <a:t>24</a:t>
            </a:fld>
            <a:endParaRPr lang="pt-PT" dirty="0"/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3D40329A-989B-4802-B3F0-D85D256C36B8}"/>
              </a:ext>
            </a:extLst>
          </p:cNvPr>
          <p:cNvSpPr/>
          <p:nvPr/>
        </p:nvSpPr>
        <p:spPr>
          <a:xfrm>
            <a:off x="7556809" y="2857976"/>
            <a:ext cx="1843714" cy="577565"/>
          </a:xfrm>
          <a:prstGeom prst="roundRect">
            <a:avLst/>
          </a:prstGeom>
          <a:solidFill>
            <a:srgbClr val="009999"/>
          </a:solidFill>
          <a:ln w="38100">
            <a:solidFill>
              <a:srgbClr val="00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PT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Reportar</a:t>
            </a:r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F8518A3C-4005-40DE-AE58-6408DEE68865}"/>
              </a:ext>
            </a:extLst>
          </p:cNvPr>
          <p:cNvSpPr txBox="1"/>
          <p:nvPr/>
        </p:nvSpPr>
        <p:spPr>
          <a:xfrm>
            <a:off x="6028167" y="5914225"/>
            <a:ext cx="535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b="1" dirty="0">
                <a:latin typeface="+mj-lt"/>
              </a:rPr>
              <a:t>Sim</a:t>
            </a:r>
          </a:p>
        </p:txBody>
      </p: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1F4122D6-9DDC-433A-A7B5-03743E419E4B}"/>
              </a:ext>
            </a:extLst>
          </p:cNvPr>
          <p:cNvSpPr txBox="1"/>
          <p:nvPr/>
        </p:nvSpPr>
        <p:spPr>
          <a:xfrm>
            <a:off x="6081570" y="2846607"/>
            <a:ext cx="535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b="1" dirty="0">
                <a:latin typeface="+mj-lt"/>
              </a:rPr>
              <a:t>Sim</a:t>
            </a:r>
          </a:p>
        </p:txBody>
      </p:sp>
      <p:sp>
        <p:nvSpPr>
          <p:cNvPr id="69" name="CaixaDeTexto 68">
            <a:extLst>
              <a:ext uri="{FF2B5EF4-FFF2-40B4-BE49-F238E27FC236}">
                <a16:creationId xmlns:a16="http://schemas.microsoft.com/office/drawing/2014/main" id="{B32092B3-D577-4B5C-BB90-E18519824F84}"/>
              </a:ext>
            </a:extLst>
          </p:cNvPr>
          <p:cNvSpPr txBox="1"/>
          <p:nvPr/>
        </p:nvSpPr>
        <p:spPr>
          <a:xfrm>
            <a:off x="5173363" y="3503766"/>
            <a:ext cx="664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b="1" dirty="0">
                <a:latin typeface="+mj-lt"/>
              </a:rPr>
              <a:t>Não</a:t>
            </a:r>
          </a:p>
        </p:txBody>
      </p:sp>
      <p:sp>
        <p:nvSpPr>
          <p:cNvPr id="63" name="CaixaDeTexto 62">
            <a:extLst>
              <a:ext uri="{FF2B5EF4-FFF2-40B4-BE49-F238E27FC236}">
                <a16:creationId xmlns:a16="http://schemas.microsoft.com/office/drawing/2014/main" id="{D1A06890-7CA3-420B-9831-F2C09E0F2655}"/>
              </a:ext>
            </a:extLst>
          </p:cNvPr>
          <p:cNvSpPr txBox="1"/>
          <p:nvPr/>
        </p:nvSpPr>
        <p:spPr>
          <a:xfrm>
            <a:off x="3654011" y="5970937"/>
            <a:ext cx="664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b="1" dirty="0">
                <a:latin typeface="+mj-lt"/>
              </a:rPr>
              <a:t>Não</a:t>
            </a:r>
          </a:p>
        </p:txBody>
      </p:sp>
      <p:sp>
        <p:nvSpPr>
          <p:cNvPr id="93" name="Losango 92">
            <a:extLst>
              <a:ext uri="{FF2B5EF4-FFF2-40B4-BE49-F238E27FC236}">
                <a16:creationId xmlns:a16="http://schemas.microsoft.com/office/drawing/2014/main" id="{4D824980-A9F7-4D48-A066-8769671E76E4}"/>
              </a:ext>
            </a:extLst>
          </p:cNvPr>
          <p:cNvSpPr/>
          <p:nvPr/>
        </p:nvSpPr>
        <p:spPr>
          <a:xfrm>
            <a:off x="4228095" y="2728265"/>
            <a:ext cx="1870283" cy="836157"/>
          </a:xfrm>
          <a:prstGeom prst="diamond">
            <a:avLst/>
          </a:prstGeom>
          <a:solidFill>
            <a:schemeClr val="bg2">
              <a:lumMod val="40000"/>
              <a:lumOff val="6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pt-PT" sz="1400" dirty="0">
                <a:solidFill>
                  <a:schemeClr val="tx1"/>
                </a:solidFill>
              </a:rPr>
              <a:t>Estão coerentes?</a:t>
            </a:r>
          </a:p>
        </p:txBody>
      </p:sp>
      <p:grpSp>
        <p:nvGrpSpPr>
          <p:cNvPr id="94" name="Agrupar 93">
            <a:extLst>
              <a:ext uri="{FF2B5EF4-FFF2-40B4-BE49-F238E27FC236}">
                <a16:creationId xmlns:a16="http://schemas.microsoft.com/office/drawing/2014/main" id="{94243120-9F1B-494A-AD70-63AEC23F4053}"/>
              </a:ext>
            </a:extLst>
          </p:cNvPr>
          <p:cNvGrpSpPr/>
          <p:nvPr/>
        </p:nvGrpSpPr>
        <p:grpSpPr>
          <a:xfrm>
            <a:off x="3402011" y="3699106"/>
            <a:ext cx="3233587" cy="1963983"/>
            <a:chOff x="3260254" y="2283515"/>
            <a:chExt cx="4148519" cy="1554119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95" name="Retângulo 94">
              <a:extLst>
                <a:ext uri="{FF2B5EF4-FFF2-40B4-BE49-F238E27FC236}">
                  <a16:creationId xmlns:a16="http://schemas.microsoft.com/office/drawing/2014/main" id="{ADC9EFCE-506A-4308-BC7D-99A22507DAF4}"/>
                </a:ext>
              </a:extLst>
            </p:cNvPr>
            <p:cNvSpPr/>
            <p:nvPr/>
          </p:nvSpPr>
          <p:spPr>
            <a:xfrm>
              <a:off x="3630954" y="2437039"/>
              <a:ext cx="3777819" cy="140059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pt-PT" sz="1400" dirty="0">
                  <a:solidFill>
                    <a:schemeClr val="tx1"/>
                  </a:solidFill>
                  <a:latin typeface="Century Gothic" panose="020B0502020202020204" pitchFamily="34" charset="0"/>
                </a:rPr>
                <a:t>Verificar se as </a:t>
              </a:r>
              <a:r>
                <a:rPr lang="pt-PT" sz="1600" b="1" dirty="0">
                  <a:solidFill>
                    <a:schemeClr val="tx1"/>
                  </a:solidFill>
                  <a:latin typeface="Century Gothic" panose="020B0502020202020204" pitchFamily="34" charset="0"/>
                </a:rPr>
                <a:t>Contas Correntes </a:t>
              </a:r>
              <a:r>
                <a:rPr lang="pt-PT" sz="1400" dirty="0">
                  <a:solidFill>
                    <a:schemeClr val="tx1"/>
                  </a:solidFill>
                  <a:latin typeface="Century Gothic" panose="020B0502020202020204" pitchFamily="34" charset="0"/>
                </a:rPr>
                <a:t>(Doc. Contas) estão coerentes com a </a:t>
              </a:r>
              <a:r>
                <a:rPr lang="pt-PT" sz="1600" b="1" dirty="0">
                  <a:solidFill>
                    <a:schemeClr val="tx1"/>
                  </a:solidFill>
                  <a:latin typeface="Century Gothic" panose="020B0502020202020204" pitchFamily="34" charset="0"/>
                </a:rPr>
                <a:t>Contabilidade</a:t>
              </a:r>
              <a:r>
                <a:rPr lang="pt-PT" sz="1400" dirty="0">
                  <a:solidFill>
                    <a:schemeClr val="tx1"/>
                  </a:solidFill>
                  <a:latin typeface="Century Gothic" panose="020B0502020202020204" pitchFamily="34" charset="0"/>
                </a:rPr>
                <a:t> (Extrato de Contas, Balancete de Razão Geral e/ou respetivo Extrato) </a:t>
              </a:r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18E71D98-3CA1-45A6-8D7A-B41C6C808B58}"/>
                </a:ext>
              </a:extLst>
            </p:cNvPr>
            <p:cNvSpPr/>
            <p:nvPr/>
          </p:nvSpPr>
          <p:spPr>
            <a:xfrm>
              <a:off x="3260254" y="2283515"/>
              <a:ext cx="646605" cy="370333"/>
            </a:xfrm>
            <a:prstGeom prst="ellipse">
              <a:avLst/>
            </a:prstGeom>
            <a:solidFill>
              <a:srgbClr val="0066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3</a:t>
              </a:r>
            </a:p>
          </p:txBody>
        </p:sp>
      </p:grpSp>
      <p:cxnSp>
        <p:nvCxnSpPr>
          <p:cNvPr id="97" name="Conexão reta unidirecional 96">
            <a:extLst>
              <a:ext uri="{FF2B5EF4-FFF2-40B4-BE49-F238E27FC236}">
                <a16:creationId xmlns:a16="http://schemas.microsoft.com/office/drawing/2014/main" id="{1C1C5225-A877-433B-97CD-9A624A217CA5}"/>
              </a:ext>
            </a:extLst>
          </p:cNvPr>
          <p:cNvCxnSpPr>
            <a:cxnSpLocks/>
            <a:stCxn id="32" idx="2"/>
            <a:endCxn id="93" idx="0"/>
          </p:cNvCxnSpPr>
          <p:nvPr/>
        </p:nvCxnSpPr>
        <p:spPr>
          <a:xfrm>
            <a:off x="5163237" y="2538759"/>
            <a:ext cx="0" cy="189506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" name="Agrupar 102">
            <a:extLst>
              <a:ext uri="{FF2B5EF4-FFF2-40B4-BE49-F238E27FC236}">
                <a16:creationId xmlns:a16="http://schemas.microsoft.com/office/drawing/2014/main" id="{CA2774B0-F40C-425D-AD2B-2C814CBA5E0B}"/>
              </a:ext>
            </a:extLst>
          </p:cNvPr>
          <p:cNvGrpSpPr/>
          <p:nvPr/>
        </p:nvGrpSpPr>
        <p:grpSpPr>
          <a:xfrm>
            <a:off x="73600" y="1397794"/>
            <a:ext cx="3063494" cy="961983"/>
            <a:chOff x="154282" y="195861"/>
            <a:chExt cx="3063494" cy="961983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104" name="Retângulo 103">
              <a:extLst>
                <a:ext uri="{FF2B5EF4-FFF2-40B4-BE49-F238E27FC236}">
                  <a16:creationId xmlns:a16="http://schemas.microsoft.com/office/drawing/2014/main" id="{F9FB58A6-B6CC-4539-85E1-14E67EFC3A1F}"/>
                </a:ext>
              </a:extLst>
            </p:cNvPr>
            <p:cNvSpPr/>
            <p:nvPr/>
          </p:nvSpPr>
          <p:spPr>
            <a:xfrm>
              <a:off x="403275" y="442284"/>
              <a:ext cx="2814501" cy="71556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sz="1600" b="1" dirty="0">
                  <a:solidFill>
                    <a:schemeClr val="tx1"/>
                  </a:solidFill>
                  <a:latin typeface="Century Gothic" panose="020B0502020202020204" pitchFamily="34" charset="0"/>
                </a:rPr>
                <a:t>Execução dos Registos Contabilísticos</a:t>
              </a:r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C67FD038-6B1F-4E55-B3D8-C620CD68B07F}"/>
                </a:ext>
              </a:extLst>
            </p:cNvPr>
            <p:cNvSpPr/>
            <p:nvPr/>
          </p:nvSpPr>
          <p:spPr>
            <a:xfrm>
              <a:off x="154282" y="195861"/>
              <a:ext cx="497985" cy="492845"/>
            </a:xfrm>
            <a:prstGeom prst="ellipse">
              <a:avLst/>
            </a:prstGeom>
            <a:solidFill>
              <a:srgbClr val="0066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1</a:t>
              </a:r>
            </a:p>
          </p:txBody>
        </p:sp>
      </p:grpSp>
      <p:sp>
        <p:nvSpPr>
          <p:cNvPr id="106" name="Losango 105">
            <a:extLst>
              <a:ext uri="{FF2B5EF4-FFF2-40B4-BE49-F238E27FC236}">
                <a16:creationId xmlns:a16="http://schemas.microsoft.com/office/drawing/2014/main" id="{70773161-59D9-4E49-A665-541547BC7C53}"/>
              </a:ext>
            </a:extLst>
          </p:cNvPr>
          <p:cNvSpPr/>
          <p:nvPr/>
        </p:nvSpPr>
        <p:spPr>
          <a:xfrm>
            <a:off x="4228095" y="5862364"/>
            <a:ext cx="1870283" cy="836157"/>
          </a:xfrm>
          <a:prstGeom prst="diamond">
            <a:avLst/>
          </a:prstGeom>
          <a:solidFill>
            <a:schemeClr val="bg2">
              <a:lumMod val="40000"/>
              <a:lumOff val="6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pt-PT" sz="1400" dirty="0">
                <a:solidFill>
                  <a:schemeClr val="tx1"/>
                </a:solidFill>
              </a:rPr>
              <a:t>Estão coerentes?</a:t>
            </a:r>
          </a:p>
        </p:txBody>
      </p:sp>
      <p:cxnSp>
        <p:nvCxnSpPr>
          <p:cNvPr id="109" name="Conexão reta unidirecional 108">
            <a:extLst>
              <a:ext uri="{FF2B5EF4-FFF2-40B4-BE49-F238E27FC236}">
                <a16:creationId xmlns:a16="http://schemas.microsoft.com/office/drawing/2014/main" id="{FC96FE5A-8A95-499D-B3DB-D33EF0BA80C9}"/>
              </a:ext>
            </a:extLst>
          </p:cNvPr>
          <p:cNvCxnSpPr>
            <a:cxnSpLocks/>
            <a:stCxn id="95" idx="2"/>
            <a:endCxn id="106" idx="0"/>
          </p:cNvCxnSpPr>
          <p:nvPr/>
        </p:nvCxnSpPr>
        <p:spPr>
          <a:xfrm flipH="1">
            <a:off x="5163237" y="5663089"/>
            <a:ext cx="40" cy="199275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Retângulo: Cantos Arredondados 116">
            <a:extLst>
              <a:ext uri="{FF2B5EF4-FFF2-40B4-BE49-F238E27FC236}">
                <a16:creationId xmlns:a16="http://schemas.microsoft.com/office/drawing/2014/main" id="{8631694D-3A9A-4019-9C95-857B5F23E93E}"/>
              </a:ext>
            </a:extLst>
          </p:cNvPr>
          <p:cNvSpPr/>
          <p:nvPr/>
        </p:nvSpPr>
        <p:spPr>
          <a:xfrm>
            <a:off x="6915937" y="5952725"/>
            <a:ext cx="2259436" cy="655433"/>
          </a:xfrm>
          <a:prstGeom prst="roundRect">
            <a:avLst/>
          </a:prstGeom>
          <a:solidFill>
            <a:srgbClr val="F4B038"/>
          </a:solidFill>
          <a:ln w="1905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600" b="1" dirty="0">
                <a:solidFill>
                  <a:schemeClr val="tx1"/>
                </a:solidFill>
                <a:latin typeface="Century Gothic" panose="020B0502020202020204" pitchFamily="34" charset="0"/>
              </a:rPr>
              <a:t>Serviço de Suporte</a:t>
            </a:r>
          </a:p>
        </p:txBody>
      </p:sp>
      <p:cxnSp>
        <p:nvCxnSpPr>
          <p:cNvPr id="118" name="Conexão: Ângulo Reto 117">
            <a:extLst>
              <a:ext uri="{FF2B5EF4-FFF2-40B4-BE49-F238E27FC236}">
                <a16:creationId xmlns:a16="http://schemas.microsoft.com/office/drawing/2014/main" id="{2F24E68C-776B-4ED7-AA73-91C059CA5325}"/>
              </a:ext>
            </a:extLst>
          </p:cNvPr>
          <p:cNvCxnSpPr>
            <a:cxnSpLocks/>
            <a:stCxn id="106" idx="1"/>
            <a:endCxn id="104" idx="2"/>
          </p:cNvCxnSpPr>
          <p:nvPr/>
        </p:nvCxnSpPr>
        <p:spPr>
          <a:xfrm rot="10800000">
            <a:off x="1729845" y="2359777"/>
            <a:ext cx="2498251" cy="3920666"/>
          </a:xfrm>
          <a:prstGeom prst="bentConnector2">
            <a:avLst/>
          </a:prstGeom>
          <a:ln w="19050">
            <a:solidFill>
              <a:schemeClr val="bg1">
                <a:lumMod val="6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Conexão reta unidirecional 128">
            <a:extLst>
              <a:ext uri="{FF2B5EF4-FFF2-40B4-BE49-F238E27FC236}">
                <a16:creationId xmlns:a16="http://schemas.microsoft.com/office/drawing/2014/main" id="{42CB9E81-1C59-4131-BCCE-789080EC5484}"/>
              </a:ext>
            </a:extLst>
          </p:cNvPr>
          <p:cNvCxnSpPr>
            <a:cxnSpLocks/>
            <a:stCxn id="93" idx="2"/>
            <a:endCxn id="95" idx="0"/>
          </p:cNvCxnSpPr>
          <p:nvPr/>
        </p:nvCxnSpPr>
        <p:spPr>
          <a:xfrm>
            <a:off x="5163237" y="3564422"/>
            <a:ext cx="40" cy="328697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Conexão reta unidirecional 133">
            <a:extLst>
              <a:ext uri="{FF2B5EF4-FFF2-40B4-BE49-F238E27FC236}">
                <a16:creationId xmlns:a16="http://schemas.microsoft.com/office/drawing/2014/main" id="{9B55EBD7-1960-4A82-91B3-8319F85F46B1}"/>
              </a:ext>
            </a:extLst>
          </p:cNvPr>
          <p:cNvCxnSpPr>
            <a:cxnSpLocks/>
            <a:stCxn id="93" idx="3"/>
            <a:endCxn id="15" idx="1"/>
          </p:cNvCxnSpPr>
          <p:nvPr/>
        </p:nvCxnSpPr>
        <p:spPr>
          <a:xfrm>
            <a:off x="6098378" y="3146344"/>
            <a:ext cx="1458431" cy="415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Título 3">
            <a:extLst>
              <a:ext uri="{FF2B5EF4-FFF2-40B4-BE49-F238E27FC236}">
                <a16:creationId xmlns:a16="http://schemas.microsoft.com/office/drawing/2014/main" id="{D7E55CEB-57B2-4B95-BB18-9928D46A23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536335"/>
            <a:ext cx="9144000" cy="522000"/>
          </a:xfrm>
        </p:spPr>
        <p:txBody>
          <a:bodyPr/>
          <a:lstStyle/>
          <a:p>
            <a:r>
              <a:rPr lang="pt-PT" dirty="0"/>
              <a:t>Processos de Conferência</a:t>
            </a:r>
          </a:p>
        </p:txBody>
      </p:sp>
      <p:grpSp>
        <p:nvGrpSpPr>
          <p:cNvPr id="31" name="Agrupar 30">
            <a:extLst>
              <a:ext uri="{FF2B5EF4-FFF2-40B4-BE49-F238E27FC236}">
                <a16:creationId xmlns:a16="http://schemas.microsoft.com/office/drawing/2014/main" id="{7088D9D8-6336-4C57-A53D-DFDD61158EFE}"/>
              </a:ext>
            </a:extLst>
          </p:cNvPr>
          <p:cNvGrpSpPr/>
          <p:nvPr/>
        </p:nvGrpSpPr>
        <p:grpSpPr>
          <a:xfrm>
            <a:off x="3414108" y="1215875"/>
            <a:ext cx="3277762" cy="1322884"/>
            <a:chOff x="3524035" y="4486719"/>
            <a:chExt cx="3277762" cy="1322884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32" name="Retângulo 31">
              <a:extLst>
                <a:ext uri="{FF2B5EF4-FFF2-40B4-BE49-F238E27FC236}">
                  <a16:creationId xmlns:a16="http://schemas.microsoft.com/office/drawing/2014/main" id="{C4A68BE1-3343-4482-AE77-400A5CE1E050}"/>
                </a:ext>
              </a:extLst>
            </p:cNvPr>
            <p:cNvSpPr/>
            <p:nvPr/>
          </p:nvSpPr>
          <p:spPr>
            <a:xfrm>
              <a:off x="3744531" y="4727387"/>
              <a:ext cx="3057266" cy="108221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pt-PT" sz="1400" dirty="0">
                  <a:solidFill>
                    <a:schemeClr val="tx1"/>
                  </a:solidFill>
                  <a:latin typeface="Century Gothic" panose="020B0502020202020204" pitchFamily="34" charset="0"/>
                </a:rPr>
                <a:t>Produção dos </a:t>
              </a:r>
              <a:r>
                <a:rPr lang="pt-PT" sz="1600" b="1" dirty="0">
                  <a:solidFill>
                    <a:schemeClr val="tx1"/>
                  </a:solidFill>
                  <a:latin typeface="Century Gothic" panose="020B0502020202020204" pitchFamily="34" charset="0"/>
                </a:rPr>
                <a:t>Ficheiros S3CP </a:t>
              </a:r>
              <a:r>
                <a:rPr lang="pt-PT" sz="1400" dirty="0">
                  <a:solidFill>
                    <a:schemeClr val="tx1"/>
                  </a:solidFill>
                  <a:latin typeface="Century Gothic" panose="020B0502020202020204" pitchFamily="34" charset="0"/>
                </a:rPr>
                <a:t>ou outras </a:t>
              </a:r>
              <a:r>
                <a:rPr lang="pt-PT" sz="1600" b="1" dirty="0">
                  <a:solidFill>
                    <a:schemeClr val="tx1"/>
                  </a:solidFill>
                  <a:latin typeface="Century Gothic" panose="020B0502020202020204" pitchFamily="34" charset="0"/>
                </a:rPr>
                <a:t>peças contabilísticas</a:t>
              </a:r>
              <a:endParaRPr lang="pt-PT" sz="1400" b="1" dirty="0">
                <a:solidFill>
                  <a:schemeClr val="tx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4E094B78-2C96-4703-980B-5B4C16E3B7F1}"/>
                </a:ext>
              </a:extLst>
            </p:cNvPr>
            <p:cNvSpPr/>
            <p:nvPr/>
          </p:nvSpPr>
          <p:spPr>
            <a:xfrm>
              <a:off x="3524035" y="4486719"/>
              <a:ext cx="497985" cy="492845"/>
            </a:xfrm>
            <a:prstGeom prst="ellipse">
              <a:avLst/>
            </a:prstGeom>
            <a:solidFill>
              <a:srgbClr val="0066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2</a:t>
              </a:r>
            </a:p>
          </p:txBody>
        </p:sp>
      </p:grpSp>
      <p:cxnSp>
        <p:nvCxnSpPr>
          <p:cNvPr id="67" name="Conexão reta unidirecional 66">
            <a:extLst>
              <a:ext uri="{FF2B5EF4-FFF2-40B4-BE49-F238E27FC236}">
                <a16:creationId xmlns:a16="http://schemas.microsoft.com/office/drawing/2014/main" id="{D26B8744-E391-4A39-BCF6-B8C40B3E44BB}"/>
              </a:ext>
            </a:extLst>
          </p:cNvPr>
          <p:cNvCxnSpPr>
            <a:cxnSpLocks/>
            <a:stCxn id="104" idx="3"/>
            <a:endCxn id="32" idx="1"/>
          </p:cNvCxnSpPr>
          <p:nvPr/>
        </p:nvCxnSpPr>
        <p:spPr>
          <a:xfrm flipV="1">
            <a:off x="3137094" y="1997651"/>
            <a:ext cx="497510" cy="4346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exão reta unidirecional 73">
            <a:extLst>
              <a:ext uri="{FF2B5EF4-FFF2-40B4-BE49-F238E27FC236}">
                <a16:creationId xmlns:a16="http://schemas.microsoft.com/office/drawing/2014/main" id="{47286A96-5994-4C94-90DF-9D302AC7AE36}"/>
              </a:ext>
            </a:extLst>
          </p:cNvPr>
          <p:cNvCxnSpPr>
            <a:cxnSpLocks/>
            <a:stCxn id="106" idx="3"/>
            <a:endCxn id="117" idx="1"/>
          </p:cNvCxnSpPr>
          <p:nvPr/>
        </p:nvCxnSpPr>
        <p:spPr>
          <a:xfrm flipV="1">
            <a:off x="6098378" y="6280442"/>
            <a:ext cx="817559" cy="1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9" name="Agrupar 88">
            <a:extLst>
              <a:ext uri="{FF2B5EF4-FFF2-40B4-BE49-F238E27FC236}">
                <a16:creationId xmlns:a16="http://schemas.microsoft.com/office/drawing/2014/main" id="{44344218-A8C5-4B99-ACFF-62DC0B4B72BA}"/>
              </a:ext>
            </a:extLst>
          </p:cNvPr>
          <p:cNvGrpSpPr/>
          <p:nvPr/>
        </p:nvGrpSpPr>
        <p:grpSpPr>
          <a:xfrm>
            <a:off x="7739375" y="3405710"/>
            <a:ext cx="1714667" cy="914400"/>
            <a:chOff x="7728504" y="3381968"/>
            <a:chExt cx="1714667" cy="914400"/>
          </a:xfrm>
        </p:grpSpPr>
        <p:pic>
          <p:nvPicPr>
            <p:cNvPr id="87" name="Gráfico 86" descr="Engrenagens">
              <a:extLst>
                <a:ext uri="{FF2B5EF4-FFF2-40B4-BE49-F238E27FC236}">
                  <a16:creationId xmlns:a16="http://schemas.microsoft.com/office/drawing/2014/main" id="{DAE26985-D9D5-4D66-85CE-CC4C219998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235866">
              <a:off x="7728504" y="3381968"/>
              <a:ext cx="914400" cy="914400"/>
            </a:xfrm>
            <a:prstGeom prst="rect">
              <a:avLst/>
            </a:prstGeom>
          </p:spPr>
        </p:pic>
        <p:sp>
          <p:nvSpPr>
            <p:cNvPr id="88" name="CaixaDeTexto 87">
              <a:extLst>
                <a:ext uri="{FF2B5EF4-FFF2-40B4-BE49-F238E27FC236}">
                  <a16:creationId xmlns:a16="http://schemas.microsoft.com/office/drawing/2014/main" id="{519851FD-6FE0-4049-8190-6800CD017857}"/>
                </a:ext>
              </a:extLst>
            </p:cNvPr>
            <p:cNvSpPr txBox="1"/>
            <p:nvPr/>
          </p:nvSpPr>
          <p:spPr>
            <a:xfrm>
              <a:off x="8186027" y="3873098"/>
              <a:ext cx="125714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sz="1600" dirty="0">
                  <a:latin typeface="+mj-lt"/>
                </a:rPr>
                <a:t>Validações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278807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Retângulo: Cantos Diagonais Arredondados 252">
            <a:extLst>
              <a:ext uri="{FF2B5EF4-FFF2-40B4-BE49-F238E27FC236}">
                <a16:creationId xmlns:a16="http://schemas.microsoft.com/office/drawing/2014/main" id="{7FD04825-DB56-4749-B265-FA4823E4A841}"/>
              </a:ext>
            </a:extLst>
          </p:cNvPr>
          <p:cNvSpPr/>
          <p:nvPr/>
        </p:nvSpPr>
        <p:spPr>
          <a:xfrm>
            <a:off x="369449" y="3290460"/>
            <a:ext cx="3392990" cy="1368207"/>
          </a:xfrm>
          <a:prstGeom prst="round2DiagRect">
            <a:avLst>
              <a:gd name="adj1" fmla="val 14642"/>
              <a:gd name="adj2" fmla="val 0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81" name="Retângulo 80">
            <a:extLst>
              <a:ext uri="{FF2B5EF4-FFF2-40B4-BE49-F238E27FC236}">
                <a16:creationId xmlns:a16="http://schemas.microsoft.com/office/drawing/2014/main" id="{CEA9E3CF-2945-4B9E-A241-77565CF10159}"/>
              </a:ext>
            </a:extLst>
          </p:cNvPr>
          <p:cNvSpPr/>
          <p:nvPr/>
        </p:nvSpPr>
        <p:spPr>
          <a:xfrm>
            <a:off x="221673" y="951345"/>
            <a:ext cx="6770255" cy="2831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" name="Marcador de Posição do Número do Diapositivo 1">
            <a:extLst>
              <a:ext uri="{FF2B5EF4-FFF2-40B4-BE49-F238E27FC236}">
                <a16:creationId xmlns:a16="http://schemas.microsoft.com/office/drawing/2014/main" id="{B6669FD7-3007-4156-B4B0-618AFE995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252D1-CFE7-4FFB-A6D1-80511B9E9BCC}" type="slidenum">
              <a:rPr lang="pt-PT" smtClean="0"/>
              <a:pPr/>
              <a:t>25</a:t>
            </a:fld>
            <a:endParaRPr lang="pt-PT" dirty="0"/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3D40329A-989B-4802-B3F0-D85D256C36B8}"/>
              </a:ext>
            </a:extLst>
          </p:cNvPr>
          <p:cNvSpPr/>
          <p:nvPr/>
        </p:nvSpPr>
        <p:spPr>
          <a:xfrm>
            <a:off x="909715" y="5941273"/>
            <a:ext cx="1780310" cy="577565"/>
          </a:xfrm>
          <a:prstGeom prst="roundRect">
            <a:avLst/>
          </a:prstGeom>
          <a:solidFill>
            <a:srgbClr val="009999"/>
          </a:solidFill>
          <a:ln w="38100">
            <a:solidFill>
              <a:srgbClr val="00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PT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Reportar</a:t>
            </a:r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F8518A3C-4005-40DE-AE58-6408DEE68865}"/>
              </a:ext>
            </a:extLst>
          </p:cNvPr>
          <p:cNvSpPr txBox="1"/>
          <p:nvPr/>
        </p:nvSpPr>
        <p:spPr>
          <a:xfrm>
            <a:off x="2811550" y="5921568"/>
            <a:ext cx="5357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600" b="1" dirty="0">
                <a:latin typeface="+mj-lt"/>
              </a:rPr>
              <a:t>Sim</a:t>
            </a:r>
          </a:p>
        </p:txBody>
      </p: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1F4122D6-9DDC-433A-A7B5-03743E419E4B}"/>
              </a:ext>
            </a:extLst>
          </p:cNvPr>
          <p:cNvSpPr txBox="1"/>
          <p:nvPr/>
        </p:nvSpPr>
        <p:spPr>
          <a:xfrm>
            <a:off x="6436053" y="2270709"/>
            <a:ext cx="5357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600" b="1" dirty="0">
                <a:latin typeface="+mj-lt"/>
              </a:rPr>
              <a:t>Sim</a:t>
            </a:r>
            <a:endParaRPr lang="pt-PT" b="1" dirty="0">
              <a:latin typeface="+mj-lt"/>
            </a:endParaRPr>
          </a:p>
        </p:txBody>
      </p:sp>
      <p:sp>
        <p:nvSpPr>
          <p:cNvPr id="69" name="CaixaDeTexto 68">
            <a:extLst>
              <a:ext uri="{FF2B5EF4-FFF2-40B4-BE49-F238E27FC236}">
                <a16:creationId xmlns:a16="http://schemas.microsoft.com/office/drawing/2014/main" id="{B32092B3-D577-4B5C-BB90-E18519824F84}"/>
              </a:ext>
            </a:extLst>
          </p:cNvPr>
          <p:cNvSpPr txBox="1"/>
          <p:nvPr/>
        </p:nvSpPr>
        <p:spPr>
          <a:xfrm>
            <a:off x="6425359" y="1214760"/>
            <a:ext cx="6644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600" b="1" dirty="0">
                <a:latin typeface="+mj-lt"/>
              </a:rPr>
              <a:t>Não</a:t>
            </a:r>
            <a:endParaRPr lang="pt-PT" b="1" dirty="0">
              <a:latin typeface="+mj-lt"/>
            </a:endParaRPr>
          </a:p>
        </p:txBody>
      </p:sp>
      <p:grpSp>
        <p:nvGrpSpPr>
          <p:cNvPr id="146" name="Agrupar 145">
            <a:extLst>
              <a:ext uri="{FF2B5EF4-FFF2-40B4-BE49-F238E27FC236}">
                <a16:creationId xmlns:a16="http://schemas.microsoft.com/office/drawing/2014/main" id="{553C8CFE-7D2C-4548-B8FB-937B0D2BEF7C}"/>
              </a:ext>
            </a:extLst>
          </p:cNvPr>
          <p:cNvGrpSpPr/>
          <p:nvPr/>
        </p:nvGrpSpPr>
        <p:grpSpPr>
          <a:xfrm>
            <a:off x="797143" y="219187"/>
            <a:ext cx="3325686" cy="965145"/>
            <a:chOff x="154281" y="192699"/>
            <a:chExt cx="3325686" cy="965145"/>
          </a:xfrm>
        </p:grpSpPr>
        <p:sp>
          <p:nvSpPr>
            <p:cNvPr id="3" name="Retângulo: Cantos Arredondados 2">
              <a:extLst>
                <a:ext uri="{FF2B5EF4-FFF2-40B4-BE49-F238E27FC236}">
                  <a16:creationId xmlns:a16="http://schemas.microsoft.com/office/drawing/2014/main" id="{2F588ADD-4928-4D62-B0B8-55D6C1127BF6}"/>
                </a:ext>
              </a:extLst>
            </p:cNvPr>
            <p:cNvSpPr/>
            <p:nvPr/>
          </p:nvSpPr>
          <p:spPr>
            <a:xfrm>
              <a:off x="403275" y="442284"/>
              <a:ext cx="3076692" cy="715560"/>
            </a:xfrm>
            <a:prstGeom prst="roundRect">
              <a:avLst/>
            </a:prstGeom>
            <a:noFill/>
            <a:ln w="1905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sz="1600" b="1" dirty="0">
                  <a:solidFill>
                    <a:schemeClr val="tx1"/>
                  </a:solidFill>
                  <a:latin typeface="Century Gothic" panose="020B0502020202020204" pitchFamily="34" charset="0"/>
                </a:rPr>
                <a:t>Execução dos Registos Contabilísticos</a:t>
              </a: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5FC6733F-F415-463C-A287-EA415845F237}"/>
                </a:ext>
              </a:extLst>
            </p:cNvPr>
            <p:cNvSpPr/>
            <p:nvPr/>
          </p:nvSpPr>
          <p:spPr>
            <a:xfrm>
              <a:off x="154281" y="192699"/>
              <a:ext cx="497985" cy="492845"/>
            </a:xfrm>
            <a:prstGeom prst="ellipse">
              <a:avLst/>
            </a:prstGeom>
            <a:solidFill>
              <a:srgbClr val="0066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1</a:t>
              </a:r>
            </a:p>
          </p:txBody>
        </p:sp>
      </p:grpSp>
      <p:grpSp>
        <p:nvGrpSpPr>
          <p:cNvPr id="92" name="Agrupar 91">
            <a:extLst>
              <a:ext uri="{FF2B5EF4-FFF2-40B4-BE49-F238E27FC236}">
                <a16:creationId xmlns:a16="http://schemas.microsoft.com/office/drawing/2014/main" id="{E313C1D8-6994-43AD-8B2E-E8E7BC576B79}"/>
              </a:ext>
            </a:extLst>
          </p:cNvPr>
          <p:cNvGrpSpPr/>
          <p:nvPr/>
        </p:nvGrpSpPr>
        <p:grpSpPr>
          <a:xfrm>
            <a:off x="4674778" y="2441218"/>
            <a:ext cx="3233587" cy="2006187"/>
            <a:chOff x="3260254" y="2283515"/>
            <a:chExt cx="4148519" cy="1587515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9" name="Retângulo 8">
              <a:extLst>
                <a:ext uri="{FF2B5EF4-FFF2-40B4-BE49-F238E27FC236}">
                  <a16:creationId xmlns:a16="http://schemas.microsoft.com/office/drawing/2014/main" id="{41004228-3025-43E8-8CF7-C21077EB2872}"/>
                </a:ext>
              </a:extLst>
            </p:cNvPr>
            <p:cNvSpPr/>
            <p:nvPr/>
          </p:nvSpPr>
          <p:spPr>
            <a:xfrm>
              <a:off x="3630954" y="2470435"/>
              <a:ext cx="3777819" cy="140059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pt-PT" sz="1400" dirty="0">
                  <a:solidFill>
                    <a:schemeClr val="tx1"/>
                  </a:solidFill>
                  <a:latin typeface="Century Gothic" panose="020B0502020202020204" pitchFamily="34" charset="0"/>
                </a:rPr>
                <a:t>Verificar se as </a:t>
              </a:r>
              <a:r>
                <a:rPr lang="pt-PT" sz="1600" b="1" dirty="0">
                  <a:solidFill>
                    <a:schemeClr val="tx1"/>
                  </a:solidFill>
                  <a:latin typeface="Century Gothic" panose="020B0502020202020204" pitchFamily="34" charset="0"/>
                </a:rPr>
                <a:t>Contas Correntes </a:t>
              </a:r>
              <a:r>
                <a:rPr lang="pt-PT" sz="1400" dirty="0">
                  <a:solidFill>
                    <a:schemeClr val="tx1"/>
                  </a:solidFill>
                  <a:latin typeface="Century Gothic" panose="020B0502020202020204" pitchFamily="34" charset="0"/>
                </a:rPr>
                <a:t>(Doc. Contas) estão coerentes com a </a:t>
              </a:r>
              <a:r>
                <a:rPr lang="pt-PT" sz="1600" b="1" dirty="0">
                  <a:solidFill>
                    <a:schemeClr val="tx1"/>
                  </a:solidFill>
                  <a:latin typeface="Century Gothic" panose="020B0502020202020204" pitchFamily="34" charset="0"/>
                </a:rPr>
                <a:t>Contabilidade</a:t>
              </a:r>
              <a:r>
                <a:rPr lang="pt-PT" sz="1400" dirty="0">
                  <a:solidFill>
                    <a:schemeClr val="tx1"/>
                  </a:solidFill>
                  <a:latin typeface="Century Gothic" panose="020B0502020202020204" pitchFamily="34" charset="0"/>
                </a:rPr>
                <a:t> (Extrato de Contas, Balancete de Razão Geral e/ou respetivo Extrato) </a:t>
              </a:r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E50BC61C-5170-4DB2-8784-8582FABD75FE}"/>
                </a:ext>
              </a:extLst>
            </p:cNvPr>
            <p:cNvSpPr/>
            <p:nvPr/>
          </p:nvSpPr>
          <p:spPr>
            <a:xfrm>
              <a:off x="3260254" y="2283515"/>
              <a:ext cx="646605" cy="370333"/>
            </a:xfrm>
            <a:prstGeom prst="ellipse">
              <a:avLst/>
            </a:prstGeom>
            <a:solidFill>
              <a:srgbClr val="0066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3</a:t>
              </a:r>
            </a:p>
          </p:txBody>
        </p:sp>
      </p:grpSp>
      <p:grpSp>
        <p:nvGrpSpPr>
          <p:cNvPr id="125" name="Agrupar 124">
            <a:extLst>
              <a:ext uri="{FF2B5EF4-FFF2-40B4-BE49-F238E27FC236}">
                <a16:creationId xmlns:a16="http://schemas.microsoft.com/office/drawing/2014/main" id="{FEBA3C50-F18E-4777-ADD6-BC584A2B3E1F}"/>
              </a:ext>
            </a:extLst>
          </p:cNvPr>
          <p:cNvGrpSpPr/>
          <p:nvPr/>
        </p:nvGrpSpPr>
        <p:grpSpPr>
          <a:xfrm>
            <a:off x="5070315" y="5448281"/>
            <a:ext cx="2710088" cy="1322884"/>
            <a:chOff x="3524035" y="4486719"/>
            <a:chExt cx="2710088" cy="1322884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DC09B256-1265-437D-86F0-B05840491F39}"/>
                </a:ext>
              </a:extLst>
            </p:cNvPr>
            <p:cNvSpPr/>
            <p:nvPr/>
          </p:nvSpPr>
          <p:spPr>
            <a:xfrm>
              <a:off x="3773029" y="4727387"/>
              <a:ext cx="2461094" cy="108221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pt-PT" sz="1400" dirty="0">
                  <a:solidFill>
                    <a:schemeClr val="tx1"/>
                  </a:solidFill>
                  <a:latin typeface="Century Gothic" panose="020B0502020202020204" pitchFamily="34" charset="0"/>
                </a:rPr>
                <a:t>Produção dos </a:t>
              </a:r>
              <a:r>
                <a:rPr lang="pt-PT" sz="1600" b="1" dirty="0">
                  <a:solidFill>
                    <a:schemeClr val="tx1"/>
                  </a:solidFill>
                  <a:latin typeface="Century Gothic" panose="020B0502020202020204" pitchFamily="34" charset="0"/>
                </a:rPr>
                <a:t>Ficheiros S3CP </a:t>
              </a:r>
              <a:r>
                <a:rPr lang="pt-PT" sz="1400" dirty="0">
                  <a:solidFill>
                    <a:schemeClr val="tx1"/>
                  </a:solidFill>
                  <a:latin typeface="Century Gothic" panose="020B0502020202020204" pitchFamily="34" charset="0"/>
                </a:rPr>
                <a:t>ou outras </a:t>
              </a:r>
              <a:r>
                <a:rPr lang="pt-PT" sz="1600" b="1" dirty="0">
                  <a:solidFill>
                    <a:schemeClr val="tx1"/>
                  </a:solidFill>
                  <a:latin typeface="Century Gothic" panose="020B0502020202020204" pitchFamily="34" charset="0"/>
                </a:rPr>
                <a:t>peças contabilísticas</a:t>
              </a:r>
              <a:endParaRPr lang="pt-PT" sz="1400" b="1" dirty="0">
                <a:solidFill>
                  <a:schemeClr val="tx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7E7CFCD2-0E45-4CB5-804D-BA168B4842E9}"/>
                </a:ext>
              </a:extLst>
            </p:cNvPr>
            <p:cNvSpPr/>
            <p:nvPr/>
          </p:nvSpPr>
          <p:spPr>
            <a:xfrm>
              <a:off x="3524035" y="4486719"/>
              <a:ext cx="497985" cy="492845"/>
            </a:xfrm>
            <a:prstGeom prst="ellipse">
              <a:avLst/>
            </a:prstGeom>
            <a:solidFill>
              <a:srgbClr val="0066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4</a:t>
              </a:r>
            </a:p>
          </p:txBody>
        </p:sp>
      </p:grpSp>
      <p:grpSp>
        <p:nvGrpSpPr>
          <p:cNvPr id="121" name="Agrupar 120">
            <a:extLst>
              <a:ext uri="{FF2B5EF4-FFF2-40B4-BE49-F238E27FC236}">
                <a16:creationId xmlns:a16="http://schemas.microsoft.com/office/drawing/2014/main" id="{3E31D58B-7E1A-4890-8AFA-886E092ED744}"/>
              </a:ext>
            </a:extLst>
          </p:cNvPr>
          <p:cNvGrpSpPr/>
          <p:nvPr/>
        </p:nvGrpSpPr>
        <p:grpSpPr>
          <a:xfrm>
            <a:off x="806818" y="1274456"/>
            <a:ext cx="3316011" cy="1080593"/>
            <a:chOff x="2707076" y="2224012"/>
            <a:chExt cx="3316011" cy="1080593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122" name="Retângulo 121">
              <a:extLst>
                <a:ext uri="{FF2B5EF4-FFF2-40B4-BE49-F238E27FC236}">
                  <a16:creationId xmlns:a16="http://schemas.microsoft.com/office/drawing/2014/main" id="{77E29667-4AD6-4247-8C22-EA10CA8DA346}"/>
                </a:ext>
              </a:extLst>
            </p:cNvPr>
            <p:cNvSpPr/>
            <p:nvPr/>
          </p:nvSpPr>
          <p:spPr>
            <a:xfrm>
              <a:off x="2946394" y="2470435"/>
              <a:ext cx="3076693" cy="83417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pt-PT" sz="1400" dirty="0">
                  <a:solidFill>
                    <a:schemeClr val="tx1"/>
                  </a:solidFill>
                  <a:latin typeface="Century Gothic" panose="020B0502020202020204" pitchFamily="34" charset="0"/>
                </a:rPr>
                <a:t>Verificar se os </a:t>
              </a:r>
              <a:r>
                <a:rPr lang="pt-PT" sz="1600" b="1" dirty="0">
                  <a:solidFill>
                    <a:schemeClr val="tx1"/>
                  </a:solidFill>
                  <a:latin typeface="Century Gothic" panose="020B0502020202020204" pitchFamily="34" charset="0"/>
                </a:rPr>
                <a:t>Doc. por Datas </a:t>
              </a:r>
              <a:r>
                <a:rPr lang="pt-PT" sz="1400" dirty="0">
                  <a:solidFill>
                    <a:schemeClr val="tx1"/>
                  </a:solidFill>
                  <a:latin typeface="Century Gothic" panose="020B0502020202020204" pitchFamily="34" charset="0"/>
                </a:rPr>
                <a:t>estão coerentes com os </a:t>
              </a:r>
              <a:r>
                <a:rPr lang="pt-PT" sz="1600" b="1" dirty="0">
                  <a:solidFill>
                    <a:schemeClr val="tx1"/>
                  </a:solidFill>
                  <a:latin typeface="Century Gothic" panose="020B0502020202020204" pitchFamily="34" charset="0"/>
                </a:rPr>
                <a:t>Doc. por Contas.</a:t>
              </a:r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8F8A3A86-74A9-46AA-86DF-FCD7C1A3716E}"/>
                </a:ext>
              </a:extLst>
            </p:cNvPr>
            <p:cNvSpPr/>
            <p:nvPr/>
          </p:nvSpPr>
          <p:spPr>
            <a:xfrm>
              <a:off x="2707076" y="2224012"/>
              <a:ext cx="497985" cy="492845"/>
            </a:xfrm>
            <a:prstGeom prst="ellipse">
              <a:avLst/>
            </a:prstGeom>
            <a:solidFill>
              <a:srgbClr val="0066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b="1" dirty="0"/>
                <a:t>2</a:t>
              </a:r>
            </a:p>
          </p:txBody>
        </p:sp>
      </p:grpSp>
      <p:sp>
        <p:nvSpPr>
          <p:cNvPr id="137" name="Losango 136">
            <a:extLst>
              <a:ext uri="{FF2B5EF4-FFF2-40B4-BE49-F238E27FC236}">
                <a16:creationId xmlns:a16="http://schemas.microsoft.com/office/drawing/2014/main" id="{2269E7AB-6664-4E21-9261-3FAE8CC05B44}"/>
              </a:ext>
            </a:extLst>
          </p:cNvPr>
          <p:cNvSpPr/>
          <p:nvPr/>
        </p:nvSpPr>
        <p:spPr>
          <a:xfrm>
            <a:off x="5503269" y="1514553"/>
            <a:ext cx="1870283" cy="836157"/>
          </a:xfrm>
          <a:prstGeom prst="diamond">
            <a:avLst/>
          </a:prstGeom>
          <a:solidFill>
            <a:schemeClr val="bg2">
              <a:lumMod val="40000"/>
              <a:lumOff val="6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pt-PT" sz="1400" dirty="0">
                <a:solidFill>
                  <a:schemeClr val="tx1"/>
                </a:solidFill>
              </a:rPr>
              <a:t>Estão coerentes?</a:t>
            </a:r>
          </a:p>
        </p:txBody>
      </p:sp>
      <p:cxnSp>
        <p:nvCxnSpPr>
          <p:cNvPr id="152" name="Conexão reta unidirecional 151">
            <a:extLst>
              <a:ext uri="{FF2B5EF4-FFF2-40B4-BE49-F238E27FC236}">
                <a16:creationId xmlns:a16="http://schemas.microsoft.com/office/drawing/2014/main" id="{7DB3ED6A-85C8-437A-85ED-FA6D9A7D58BF}"/>
              </a:ext>
            </a:extLst>
          </p:cNvPr>
          <p:cNvCxnSpPr>
            <a:cxnSpLocks/>
            <a:stCxn id="3" idx="2"/>
            <a:endCxn id="122" idx="0"/>
          </p:cNvCxnSpPr>
          <p:nvPr/>
        </p:nvCxnSpPr>
        <p:spPr>
          <a:xfrm>
            <a:off x="2584483" y="1184332"/>
            <a:ext cx="0" cy="336547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Conexão reta 159">
            <a:extLst>
              <a:ext uri="{FF2B5EF4-FFF2-40B4-BE49-F238E27FC236}">
                <a16:creationId xmlns:a16="http://schemas.microsoft.com/office/drawing/2014/main" id="{F176C761-10B2-462A-A107-74159318C720}"/>
              </a:ext>
            </a:extLst>
          </p:cNvPr>
          <p:cNvCxnSpPr>
            <a:cxnSpLocks/>
            <a:stCxn id="137" idx="1"/>
            <a:endCxn id="122" idx="3"/>
          </p:cNvCxnSpPr>
          <p:nvPr/>
        </p:nvCxnSpPr>
        <p:spPr>
          <a:xfrm flipH="1">
            <a:off x="4122829" y="1932632"/>
            <a:ext cx="1380440" cy="5332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Conexão reta unidirecional 167">
            <a:extLst>
              <a:ext uri="{FF2B5EF4-FFF2-40B4-BE49-F238E27FC236}">
                <a16:creationId xmlns:a16="http://schemas.microsoft.com/office/drawing/2014/main" id="{8709BFC9-2117-49C1-8E35-43180D4B4526}"/>
              </a:ext>
            </a:extLst>
          </p:cNvPr>
          <p:cNvCxnSpPr>
            <a:cxnSpLocks/>
            <a:stCxn id="137" idx="2"/>
            <a:endCxn id="9" idx="0"/>
          </p:cNvCxnSpPr>
          <p:nvPr/>
        </p:nvCxnSpPr>
        <p:spPr>
          <a:xfrm flipH="1">
            <a:off x="6436044" y="2350710"/>
            <a:ext cx="2367" cy="326724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Conexão: Ângulo Reto 178">
            <a:extLst>
              <a:ext uri="{FF2B5EF4-FFF2-40B4-BE49-F238E27FC236}">
                <a16:creationId xmlns:a16="http://schemas.microsoft.com/office/drawing/2014/main" id="{6A1B1B4C-2EE3-4F7A-9790-BEAC636497BC}"/>
              </a:ext>
            </a:extLst>
          </p:cNvPr>
          <p:cNvCxnSpPr>
            <a:cxnSpLocks/>
            <a:stCxn id="137" idx="0"/>
            <a:endCxn id="3" idx="3"/>
          </p:cNvCxnSpPr>
          <p:nvPr/>
        </p:nvCxnSpPr>
        <p:spPr>
          <a:xfrm rot="16200000" flipV="1">
            <a:off x="4936620" y="12762"/>
            <a:ext cx="688001" cy="2315582"/>
          </a:xfrm>
          <a:prstGeom prst="bentConnector2">
            <a:avLst/>
          </a:prstGeom>
          <a:ln w="19050">
            <a:solidFill>
              <a:schemeClr val="bg1">
                <a:lumMod val="6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6" name="Losango 195">
            <a:extLst>
              <a:ext uri="{FF2B5EF4-FFF2-40B4-BE49-F238E27FC236}">
                <a16:creationId xmlns:a16="http://schemas.microsoft.com/office/drawing/2014/main" id="{D4951400-54DC-43DC-BF1C-8318DE925EA4}"/>
              </a:ext>
            </a:extLst>
          </p:cNvPr>
          <p:cNvSpPr/>
          <p:nvPr/>
        </p:nvSpPr>
        <p:spPr>
          <a:xfrm>
            <a:off x="5502458" y="4585930"/>
            <a:ext cx="1870283" cy="836157"/>
          </a:xfrm>
          <a:prstGeom prst="diamond">
            <a:avLst/>
          </a:prstGeom>
          <a:solidFill>
            <a:schemeClr val="bg2">
              <a:lumMod val="40000"/>
              <a:lumOff val="6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pt-PT" sz="1400" dirty="0">
                <a:solidFill>
                  <a:schemeClr val="tx1"/>
                </a:solidFill>
              </a:rPr>
              <a:t>Estão coerentes?</a:t>
            </a:r>
          </a:p>
        </p:txBody>
      </p:sp>
      <p:cxnSp>
        <p:nvCxnSpPr>
          <p:cNvPr id="197" name="Conexão reta 196">
            <a:extLst>
              <a:ext uri="{FF2B5EF4-FFF2-40B4-BE49-F238E27FC236}">
                <a16:creationId xmlns:a16="http://schemas.microsoft.com/office/drawing/2014/main" id="{551768D2-DA3F-4E08-90B4-BF04144ED96A}"/>
              </a:ext>
            </a:extLst>
          </p:cNvPr>
          <p:cNvCxnSpPr>
            <a:cxnSpLocks/>
            <a:stCxn id="9" idx="2"/>
            <a:endCxn id="196" idx="0"/>
          </p:cNvCxnSpPr>
          <p:nvPr/>
        </p:nvCxnSpPr>
        <p:spPr>
          <a:xfrm>
            <a:off x="6436044" y="4447405"/>
            <a:ext cx="1556" cy="13852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1" name="Losango 220">
            <a:extLst>
              <a:ext uri="{FF2B5EF4-FFF2-40B4-BE49-F238E27FC236}">
                <a16:creationId xmlns:a16="http://schemas.microsoft.com/office/drawing/2014/main" id="{A790CF41-B761-4B55-AFEA-BACD13BBAB26}"/>
              </a:ext>
            </a:extLst>
          </p:cNvPr>
          <p:cNvSpPr/>
          <p:nvPr/>
        </p:nvSpPr>
        <p:spPr>
          <a:xfrm>
            <a:off x="3213438" y="5811978"/>
            <a:ext cx="1870283" cy="836157"/>
          </a:xfrm>
          <a:prstGeom prst="diamond">
            <a:avLst/>
          </a:prstGeom>
          <a:solidFill>
            <a:schemeClr val="bg2">
              <a:lumMod val="40000"/>
              <a:lumOff val="6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pt-PT" sz="1400" dirty="0">
                <a:solidFill>
                  <a:schemeClr val="tx1"/>
                </a:solidFill>
              </a:rPr>
              <a:t>Estão coerentes?</a:t>
            </a:r>
          </a:p>
        </p:txBody>
      </p:sp>
      <p:cxnSp>
        <p:nvCxnSpPr>
          <p:cNvPr id="222" name="Conexão reta 221">
            <a:extLst>
              <a:ext uri="{FF2B5EF4-FFF2-40B4-BE49-F238E27FC236}">
                <a16:creationId xmlns:a16="http://schemas.microsoft.com/office/drawing/2014/main" id="{4DD19CF0-7581-4CBB-BCC5-1FDF5105BD00}"/>
              </a:ext>
            </a:extLst>
          </p:cNvPr>
          <p:cNvCxnSpPr>
            <a:cxnSpLocks/>
            <a:stCxn id="10" idx="1"/>
            <a:endCxn id="221" idx="3"/>
          </p:cNvCxnSpPr>
          <p:nvPr/>
        </p:nvCxnSpPr>
        <p:spPr>
          <a:xfrm flipH="1">
            <a:off x="5083721" y="6230057"/>
            <a:ext cx="235588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Conexão reta unidirecional 224">
            <a:extLst>
              <a:ext uri="{FF2B5EF4-FFF2-40B4-BE49-F238E27FC236}">
                <a16:creationId xmlns:a16="http://schemas.microsoft.com/office/drawing/2014/main" id="{A1F48646-2901-4FBE-80FF-43262E35D488}"/>
              </a:ext>
            </a:extLst>
          </p:cNvPr>
          <p:cNvCxnSpPr>
            <a:cxnSpLocks/>
            <a:stCxn id="221" idx="1"/>
            <a:endCxn id="15" idx="3"/>
          </p:cNvCxnSpPr>
          <p:nvPr/>
        </p:nvCxnSpPr>
        <p:spPr>
          <a:xfrm flipH="1" flipV="1">
            <a:off x="2690025" y="6230056"/>
            <a:ext cx="523413" cy="1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Conexão reta unidirecional 227">
            <a:extLst>
              <a:ext uri="{FF2B5EF4-FFF2-40B4-BE49-F238E27FC236}">
                <a16:creationId xmlns:a16="http://schemas.microsoft.com/office/drawing/2014/main" id="{A3B84D95-AF67-4B4B-8765-837A5C571319}"/>
              </a:ext>
            </a:extLst>
          </p:cNvPr>
          <p:cNvCxnSpPr>
            <a:cxnSpLocks/>
            <a:stCxn id="196" idx="2"/>
          </p:cNvCxnSpPr>
          <p:nvPr/>
        </p:nvCxnSpPr>
        <p:spPr>
          <a:xfrm>
            <a:off x="6437600" y="5422087"/>
            <a:ext cx="0" cy="240668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1" name="CaixaDeTexto 230">
            <a:extLst>
              <a:ext uri="{FF2B5EF4-FFF2-40B4-BE49-F238E27FC236}">
                <a16:creationId xmlns:a16="http://schemas.microsoft.com/office/drawing/2014/main" id="{1EE8334A-D5A8-4542-9F43-54D872E105DA}"/>
              </a:ext>
            </a:extLst>
          </p:cNvPr>
          <p:cNvSpPr txBox="1"/>
          <p:nvPr/>
        </p:nvSpPr>
        <p:spPr>
          <a:xfrm>
            <a:off x="6425359" y="5330733"/>
            <a:ext cx="5357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600" b="1" dirty="0">
                <a:latin typeface="+mj-lt"/>
              </a:rPr>
              <a:t>Sim</a:t>
            </a:r>
          </a:p>
        </p:txBody>
      </p:sp>
      <p:cxnSp>
        <p:nvCxnSpPr>
          <p:cNvPr id="232" name="Conexão: Ângulo Reto 231">
            <a:extLst>
              <a:ext uri="{FF2B5EF4-FFF2-40B4-BE49-F238E27FC236}">
                <a16:creationId xmlns:a16="http://schemas.microsoft.com/office/drawing/2014/main" id="{F9156E86-2372-45EE-A35F-31C2DAEC41A8}"/>
              </a:ext>
            </a:extLst>
          </p:cNvPr>
          <p:cNvCxnSpPr>
            <a:cxnSpLocks/>
            <a:stCxn id="196" idx="3"/>
          </p:cNvCxnSpPr>
          <p:nvPr/>
        </p:nvCxnSpPr>
        <p:spPr>
          <a:xfrm flipH="1" flipV="1">
            <a:off x="6443028" y="1170552"/>
            <a:ext cx="929713" cy="3833457"/>
          </a:xfrm>
          <a:prstGeom prst="bentConnector4">
            <a:avLst>
              <a:gd name="adj1" fmla="val -118967"/>
              <a:gd name="adj2" fmla="val 100027"/>
            </a:avLst>
          </a:prstGeom>
          <a:ln w="19050">
            <a:solidFill>
              <a:schemeClr val="bg1">
                <a:lumMod val="6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Conexão: Ângulo Reto 243">
            <a:extLst>
              <a:ext uri="{FF2B5EF4-FFF2-40B4-BE49-F238E27FC236}">
                <a16:creationId xmlns:a16="http://schemas.microsoft.com/office/drawing/2014/main" id="{4FDD1385-294E-4D63-9EF0-D7441E329392}"/>
              </a:ext>
            </a:extLst>
          </p:cNvPr>
          <p:cNvCxnSpPr>
            <a:cxnSpLocks/>
            <a:stCxn id="221" idx="0"/>
            <a:endCxn id="9" idx="1"/>
          </p:cNvCxnSpPr>
          <p:nvPr/>
        </p:nvCxnSpPr>
        <p:spPr>
          <a:xfrm rot="5400000" flipH="1" flipV="1">
            <a:off x="3431372" y="4279628"/>
            <a:ext cx="2249558" cy="815142"/>
          </a:xfrm>
          <a:prstGeom prst="bentConnector2">
            <a:avLst/>
          </a:prstGeom>
          <a:ln w="19050">
            <a:solidFill>
              <a:schemeClr val="bg1">
                <a:lumMod val="6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7" name="CaixaDeTexto 246">
            <a:extLst>
              <a:ext uri="{FF2B5EF4-FFF2-40B4-BE49-F238E27FC236}">
                <a16:creationId xmlns:a16="http://schemas.microsoft.com/office/drawing/2014/main" id="{7C107383-513E-4926-9566-A11A90B55C9F}"/>
              </a:ext>
            </a:extLst>
          </p:cNvPr>
          <p:cNvSpPr txBox="1"/>
          <p:nvPr/>
        </p:nvSpPr>
        <p:spPr>
          <a:xfrm>
            <a:off x="7308319" y="4708630"/>
            <a:ext cx="6644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600" b="1" dirty="0">
                <a:latin typeface="+mj-lt"/>
              </a:rPr>
              <a:t>Não</a:t>
            </a:r>
            <a:endParaRPr lang="pt-PT" b="1" dirty="0">
              <a:latin typeface="+mj-lt"/>
            </a:endParaRPr>
          </a:p>
        </p:txBody>
      </p:sp>
      <p:sp>
        <p:nvSpPr>
          <p:cNvPr id="248" name="CaixaDeTexto 247">
            <a:extLst>
              <a:ext uri="{FF2B5EF4-FFF2-40B4-BE49-F238E27FC236}">
                <a16:creationId xmlns:a16="http://schemas.microsoft.com/office/drawing/2014/main" id="{37E40F7E-61E4-4401-80CD-98B03A92F307}"/>
              </a:ext>
            </a:extLst>
          </p:cNvPr>
          <p:cNvSpPr txBox="1"/>
          <p:nvPr/>
        </p:nvSpPr>
        <p:spPr>
          <a:xfrm>
            <a:off x="4148580" y="5324201"/>
            <a:ext cx="6644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600" b="1" dirty="0">
                <a:latin typeface="+mj-lt"/>
              </a:rPr>
              <a:t>Não</a:t>
            </a:r>
            <a:endParaRPr lang="pt-PT" b="1" dirty="0">
              <a:latin typeface="+mj-lt"/>
            </a:endParaRPr>
          </a:p>
        </p:txBody>
      </p:sp>
      <p:grpSp>
        <p:nvGrpSpPr>
          <p:cNvPr id="249" name="Grupo 3">
            <a:extLst>
              <a:ext uri="{FF2B5EF4-FFF2-40B4-BE49-F238E27FC236}">
                <a16:creationId xmlns:a16="http://schemas.microsoft.com/office/drawing/2014/main" id="{52B7943B-FC2D-4DE0-9D32-3BB9FAD4A560}"/>
              </a:ext>
            </a:extLst>
          </p:cNvPr>
          <p:cNvGrpSpPr/>
          <p:nvPr/>
        </p:nvGrpSpPr>
        <p:grpSpPr>
          <a:xfrm>
            <a:off x="1021855" y="3929657"/>
            <a:ext cx="2067079" cy="577565"/>
            <a:chOff x="2107728" y="3925856"/>
            <a:chExt cx="6175987" cy="2083058"/>
          </a:xfrm>
        </p:grpSpPr>
        <p:pic>
          <p:nvPicPr>
            <p:cNvPr id="250" name="Picture 10">
              <a:extLst>
                <a:ext uri="{FF2B5EF4-FFF2-40B4-BE49-F238E27FC236}">
                  <a16:creationId xmlns:a16="http://schemas.microsoft.com/office/drawing/2014/main" id="{CAD15C2A-095A-4F6E-A56E-7469190E46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t="30503"/>
            <a:stretch/>
          </p:blipFill>
          <p:spPr>
            <a:xfrm>
              <a:off x="2107728" y="4496276"/>
              <a:ext cx="6175987" cy="1512638"/>
            </a:xfrm>
            <a:prstGeom prst="rect">
              <a:avLst/>
            </a:prstGeom>
          </p:spPr>
        </p:pic>
        <p:pic>
          <p:nvPicPr>
            <p:cNvPr id="251" name="Picture 13">
              <a:extLst>
                <a:ext uri="{FF2B5EF4-FFF2-40B4-BE49-F238E27FC236}">
                  <a16:creationId xmlns:a16="http://schemas.microsoft.com/office/drawing/2014/main" id="{DBFA50A2-DB2E-4FE0-AEB0-063793A07E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09181" y="3925856"/>
              <a:ext cx="1056149" cy="1056149"/>
            </a:xfrm>
            <a:prstGeom prst="rect">
              <a:avLst/>
            </a:prstGeom>
          </p:spPr>
        </p:pic>
      </p:grpSp>
      <p:sp>
        <p:nvSpPr>
          <p:cNvPr id="252" name="CaixaDeTexto 251">
            <a:extLst>
              <a:ext uri="{FF2B5EF4-FFF2-40B4-BE49-F238E27FC236}">
                <a16:creationId xmlns:a16="http://schemas.microsoft.com/office/drawing/2014/main" id="{8809F496-10DE-4770-B7BB-0FC6D5EB6F94}"/>
              </a:ext>
            </a:extLst>
          </p:cNvPr>
          <p:cNvSpPr txBox="1"/>
          <p:nvPr/>
        </p:nvSpPr>
        <p:spPr>
          <a:xfrm>
            <a:off x="221010" y="3454483"/>
            <a:ext cx="36683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Processos de Conferência </a:t>
            </a:r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258" name="Modelo 3D 257" descr="Aviso">
                <a:extLst>
                  <a:ext uri="{FF2B5EF4-FFF2-40B4-BE49-F238E27FC236}">
                    <a16:creationId xmlns:a16="http://schemas.microsoft.com/office/drawing/2014/main" id="{83C47485-F2D2-4289-830E-BE6B881C1C7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70522568"/>
                  </p:ext>
                </p:extLst>
              </p:nvPr>
            </p:nvGraphicFramePr>
            <p:xfrm rot="21378375">
              <a:off x="219544" y="1536390"/>
              <a:ext cx="731094" cy="800673"/>
            </p:xfrm>
            <a:graphic>
              <a:graphicData uri="http://schemas.microsoft.com/office/drawing/2017/model3d">
                <am3d:model3d r:embed="rId4">
                  <am3d:spPr>
                    <a:xfrm rot="21378375">
                      <a:off x="0" y="0"/>
                      <a:ext cx="731094" cy="800673"/>
                    </a:xfrm>
                    <a:prstGeom prst="rect">
                      <a:avLst/>
                    </a:prstGeom>
                  </am3d:spPr>
                  <am3d:camera>
                    <am3d:pos x="0" y="0" z="6335163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0271560" d="1000000"/>
                    <am3d:preTrans dx="0" dy="-16278167" dz="-464067"/>
                    <am3d:scale>
                      <am3d:sx n="1000000" d="1000000"/>
                      <am3d:sy n="1000000" d="1000000"/>
                      <am3d:sz n="1000000" d="1000000"/>
                    </am3d:scale>
                    <am3d:rot ax="-10706850" ay="-2206468" az="10744283"/>
                    <am3d:postTrans dx="0" dy="0" dz="0"/>
                  </am3d:trans>
                  <am3d:attrSrcUrl r:id="rId5"/>
                  <am3d:raster rName="Office3DRenderer" rVer="16.0.8326">
                    <am3d:blip r:embed="rId6"/>
                  </am3d:raster>
                  <am3d:objViewport viewportSz="106853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258" name="Modelo 3D 257" descr="Aviso">
                <a:extLst>
                  <a:ext uri="{FF2B5EF4-FFF2-40B4-BE49-F238E27FC236}">
                    <a16:creationId xmlns:a16="http://schemas.microsoft.com/office/drawing/2014/main" id="{83C47485-F2D2-4289-830E-BE6B881C1C7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rot="21378375">
                <a:off x="219544" y="1536390"/>
                <a:ext cx="731094" cy="80067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265" name="Modelo 3D 264" descr="Aviso">
                <a:extLst>
                  <a:ext uri="{FF2B5EF4-FFF2-40B4-BE49-F238E27FC236}">
                    <a16:creationId xmlns:a16="http://schemas.microsoft.com/office/drawing/2014/main" id="{EB150DDC-264C-4AF0-8C98-C069B762ED7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75403937"/>
                  </p:ext>
                </p:extLst>
              </p:nvPr>
            </p:nvGraphicFramePr>
            <p:xfrm rot="21378375">
              <a:off x="7919406" y="5779291"/>
              <a:ext cx="731093" cy="800674"/>
            </p:xfrm>
            <a:graphic>
              <a:graphicData uri="http://schemas.microsoft.com/office/drawing/2017/model3d">
                <am3d:model3d r:embed="rId4">
                  <am3d:spPr>
                    <a:xfrm rot="21378375">
                      <a:off x="0" y="0"/>
                      <a:ext cx="731093" cy="800674"/>
                    </a:xfrm>
                    <a:prstGeom prst="rect">
                      <a:avLst/>
                    </a:prstGeom>
                  </am3d:spPr>
                  <am3d:camera>
                    <am3d:pos x="0" y="0" z="6335163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0271560" d="1000000"/>
                    <am3d:preTrans dx="0" dy="-16278167" dz="-464067"/>
                    <am3d:scale>
                      <am3d:sx n="1000000" d="1000000"/>
                      <am3d:sy n="1000000" d="1000000"/>
                      <am3d:sz n="1000000" d="1000000"/>
                    </am3d:scale>
                    <am3d:rot ax="-10706850" ay="-2206468" az="10744283"/>
                    <am3d:postTrans dx="0" dy="0" dz="0"/>
                  </am3d:trans>
                  <am3d:attrSrcUrl r:id="rId5"/>
                  <am3d:raster rName="Office3DRenderer" rVer="16.0.8326">
                    <am3d:blip r:embed="rId8"/>
                  </am3d:raster>
                  <am3d:objViewport viewportSz="106853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265" name="Modelo 3D 264" descr="Aviso">
                <a:extLst>
                  <a:ext uri="{FF2B5EF4-FFF2-40B4-BE49-F238E27FC236}">
                    <a16:creationId xmlns:a16="http://schemas.microsoft.com/office/drawing/2014/main" id="{EB150DDC-264C-4AF0-8C98-C069B762ED7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 rot="21378375">
                <a:off x="7919406" y="5779291"/>
                <a:ext cx="731093" cy="80067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77926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9F8E804E-BDE3-4889-AF18-950449682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252D1-CFE7-4FFB-A6D1-80511B9E9BCC}" type="slidenum">
              <a:rPr lang="pt-PT" smtClean="0"/>
              <a:pPr/>
              <a:t>26</a:t>
            </a:fld>
            <a:endParaRPr lang="pt-PT" dirty="0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8DD8AE58-E111-42FB-9F01-547557EEDC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Contas Correntes</a:t>
            </a:r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C6AEB71F-FAA9-49BB-A468-4382C5A86D7D}"/>
              </a:ext>
            </a:extLst>
          </p:cNvPr>
          <p:cNvGrpSpPr/>
          <p:nvPr/>
        </p:nvGrpSpPr>
        <p:grpSpPr>
          <a:xfrm>
            <a:off x="784238" y="1164424"/>
            <a:ext cx="3316011" cy="1080593"/>
            <a:chOff x="2707076" y="2224012"/>
            <a:chExt cx="3316011" cy="1080593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6" name="Retângulo 5">
              <a:extLst>
                <a:ext uri="{FF2B5EF4-FFF2-40B4-BE49-F238E27FC236}">
                  <a16:creationId xmlns:a16="http://schemas.microsoft.com/office/drawing/2014/main" id="{3BE751D6-46C3-4471-A548-818217022343}"/>
                </a:ext>
              </a:extLst>
            </p:cNvPr>
            <p:cNvSpPr/>
            <p:nvPr/>
          </p:nvSpPr>
          <p:spPr>
            <a:xfrm>
              <a:off x="2946394" y="2470435"/>
              <a:ext cx="3076693" cy="83417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pt-PT" sz="1400" dirty="0">
                  <a:solidFill>
                    <a:schemeClr val="tx1"/>
                  </a:solidFill>
                  <a:latin typeface="Century Gothic" panose="020B0502020202020204" pitchFamily="34" charset="0"/>
                </a:rPr>
                <a:t>Verificar se os </a:t>
              </a:r>
              <a:r>
                <a:rPr lang="pt-PT" sz="1600" b="1" dirty="0">
                  <a:solidFill>
                    <a:schemeClr val="tx1"/>
                  </a:solidFill>
                  <a:latin typeface="Century Gothic" panose="020B0502020202020204" pitchFamily="34" charset="0"/>
                </a:rPr>
                <a:t>Doc. por Datas </a:t>
              </a:r>
              <a:r>
                <a:rPr lang="pt-PT" sz="1400" dirty="0">
                  <a:solidFill>
                    <a:schemeClr val="tx1"/>
                  </a:solidFill>
                  <a:latin typeface="Century Gothic" panose="020B0502020202020204" pitchFamily="34" charset="0"/>
                </a:rPr>
                <a:t>estão coerentes com os </a:t>
              </a:r>
              <a:r>
                <a:rPr lang="pt-PT" sz="1600" b="1" dirty="0">
                  <a:solidFill>
                    <a:schemeClr val="tx1"/>
                  </a:solidFill>
                  <a:latin typeface="Century Gothic" panose="020B0502020202020204" pitchFamily="34" charset="0"/>
                </a:rPr>
                <a:t>Doc. por Contas.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5337E64B-43A5-4A95-82FC-452D837F602D}"/>
                </a:ext>
              </a:extLst>
            </p:cNvPr>
            <p:cNvSpPr/>
            <p:nvPr/>
          </p:nvSpPr>
          <p:spPr>
            <a:xfrm>
              <a:off x="2707076" y="2224012"/>
              <a:ext cx="497985" cy="492845"/>
            </a:xfrm>
            <a:prstGeom prst="ellipse">
              <a:avLst/>
            </a:prstGeom>
            <a:solidFill>
              <a:srgbClr val="0066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b="1" dirty="0"/>
                <a:t>2</a:t>
              </a:r>
            </a:p>
          </p:txBody>
        </p:sp>
      </p:grp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8" name="Modelo 3D 7" descr="Aviso">
                <a:extLst>
                  <a:ext uri="{FF2B5EF4-FFF2-40B4-BE49-F238E27FC236}">
                    <a16:creationId xmlns:a16="http://schemas.microsoft.com/office/drawing/2014/main" id="{56A2B49E-9136-4021-A508-A4CCAA210CA8}"/>
                  </a:ext>
                </a:extLst>
              </p:cNvPr>
              <p:cNvGraphicFramePr>
                <a:graphicFrameLocks noChangeAspect="1"/>
              </p:cNvGraphicFramePr>
              <p:nvPr>
                <p:extLst/>
              </p:nvPr>
            </p:nvGraphicFramePr>
            <p:xfrm rot="21378375">
              <a:off x="196964" y="1426358"/>
              <a:ext cx="731094" cy="800673"/>
            </p:xfrm>
            <a:graphic>
              <a:graphicData uri="http://schemas.microsoft.com/office/drawing/2017/model3d">
                <am3d:model3d r:embed="rId2">
                  <am3d:spPr>
                    <a:xfrm rot="21378375">
                      <a:off x="0" y="0"/>
                      <a:ext cx="731094" cy="800673"/>
                    </a:xfrm>
                    <a:prstGeom prst="rect">
                      <a:avLst/>
                    </a:prstGeom>
                  </am3d:spPr>
                  <am3d:camera>
                    <am3d:pos x="0" y="0" z="6335163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0271560" d="1000000"/>
                    <am3d:preTrans dx="0" dy="-16278167" dz="-464067"/>
                    <am3d:scale>
                      <am3d:sx n="1000000" d="1000000"/>
                      <am3d:sy n="1000000" d="1000000"/>
                      <am3d:sz n="1000000" d="1000000"/>
                    </am3d:scale>
                    <am3d:rot ax="-10706850" ay="-2206468" az="10744283"/>
                    <am3d:postTrans dx="0" dy="0" dz="0"/>
                  </am3d:trans>
                  <am3d:attrSrcUrl r:id="rId3"/>
                  <am3d:raster rName="Office3DRenderer" rVer="16.0.8326">
                    <am3d:blip r:embed="rId4"/>
                  </am3d:raster>
                  <am3d:objViewport viewportSz="106853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8" name="Modelo 3D 7" descr="Aviso">
                <a:extLst>
                  <a:ext uri="{FF2B5EF4-FFF2-40B4-BE49-F238E27FC236}">
                    <a16:creationId xmlns:a16="http://schemas.microsoft.com/office/drawing/2014/main" id="{56A2B49E-9136-4021-A508-A4CCAA210CA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21378375">
                <a:off x="196964" y="1426358"/>
                <a:ext cx="731094" cy="800673"/>
              </a:xfrm>
              <a:prstGeom prst="rect">
                <a:avLst/>
              </a:prstGeom>
            </p:spPr>
          </p:pic>
        </mc:Fallback>
      </mc:AlternateContent>
      <p:pic>
        <p:nvPicPr>
          <p:cNvPr id="11" name="Imagem 10">
            <a:extLst>
              <a:ext uri="{FF2B5EF4-FFF2-40B4-BE49-F238E27FC236}">
                <a16:creationId xmlns:a16="http://schemas.microsoft.com/office/drawing/2014/main" id="{2F40F225-FB50-4C51-88E6-FF7DDD122A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42815" y="1164424"/>
            <a:ext cx="3721100" cy="2040077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70235A25-8123-4F48-9F92-E9F84A575C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0999" y="2488964"/>
            <a:ext cx="8856000" cy="421556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9" name="Conexão reta unidirecional 8">
            <a:extLst>
              <a:ext uri="{FF2B5EF4-FFF2-40B4-BE49-F238E27FC236}">
                <a16:creationId xmlns:a16="http://schemas.microsoft.com/office/drawing/2014/main" id="{3404FB41-0D67-437B-BE32-7E3393278968}"/>
              </a:ext>
            </a:extLst>
          </p:cNvPr>
          <p:cNvCxnSpPr/>
          <p:nvPr/>
        </p:nvCxnSpPr>
        <p:spPr>
          <a:xfrm>
            <a:off x="1754909" y="3020290"/>
            <a:ext cx="0" cy="665019"/>
          </a:xfrm>
          <a:prstGeom prst="straightConnector1">
            <a:avLst/>
          </a:prstGeom>
          <a:ln w="57150">
            <a:solidFill>
              <a:srgbClr val="EC9D2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xão reta unidirecional 11">
            <a:extLst>
              <a:ext uri="{FF2B5EF4-FFF2-40B4-BE49-F238E27FC236}">
                <a16:creationId xmlns:a16="http://schemas.microsoft.com/office/drawing/2014/main" id="{9CBF63C9-1933-4FA4-9227-0A17C0C0FFB8}"/>
              </a:ext>
            </a:extLst>
          </p:cNvPr>
          <p:cNvCxnSpPr/>
          <p:nvPr/>
        </p:nvCxnSpPr>
        <p:spPr>
          <a:xfrm>
            <a:off x="2600037" y="3020290"/>
            <a:ext cx="0" cy="665019"/>
          </a:xfrm>
          <a:prstGeom prst="straightConnector1">
            <a:avLst/>
          </a:prstGeom>
          <a:ln w="57150">
            <a:solidFill>
              <a:srgbClr val="EC9D2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xão reta unidirecional 12">
            <a:extLst>
              <a:ext uri="{FF2B5EF4-FFF2-40B4-BE49-F238E27FC236}">
                <a16:creationId xmlns:a16="http://schemas.microsoft.com/office/drawing/2014/main" id="{3925C8B5-10C1-4D60-A36D-354B6E8572C1}"/>
              </a:ext>
            </a:extLst>
          </p:cNvPr>
          <p:cNvCxnSpPr/>
          <p:nvPr/>
        </p:nvCxnSpPr>
        <p:spPr>
          <a:xfrm>
            <a:off x="3440546" y="3020290"/>
            <a:ext cx="0" cy="665019"/>
          </a:xfrm>
          <a:prstGeom prst="straightConnector1">
            <a:avLst/>
          </a:prstGeom>
          <a:ln w="57150">
            <a:solidFill>
              <a:srgbClr val="EC9D2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tângulo 13">
            <a:extLst>
              <a:ext uri="{FF2B5EF4-FFF2-40B4-BE49-F238E27FC236}">
                <a16:creationId xmlns:a16="http://schemas.microsoft.com/office/drawing/2014/main" id="{176B97C5-430B-4F32-B16A-6A044EC0138A}"/>
              </a:ext>
            </a:extLst>
          </p:cNvPr>
          <p:cNvSpPr/>
          <p:nvPr/>
        </p:nvSpPr>
        <p:spPr>
          <a:xfrm>
            <a:off x="6924126" y="4348796"/>
            <a:ext cx="2760713" cy="1626388"/>
          </a:xfrm>
          <a:prstGeom prst="rect">
            <a:avLst/>
          </a:prstGeom>
          <a:solidFill>
            <a:schemeClr val="bg1"/>
          </a:solidFill>
          <a:ln>
            <a:solidFill>
              <a:srgbClr val="006699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PT" b="1" dirty="0">
                <a:solidFill>
                  <a:schemeClr val="tx1"/>
                </a:solidFill>
              </a:rPr>
              <a:t>Faturas Credoras</a:t>
            </a:r>
            <a:r>
              <a:rPr lang="pt-PT" dirty="0">
                <a:solidFill>
                  <a:schemeClr val="tx1"/>
                </a:solidFill>
              </a:rPr>
              <a:t>: P2 | DF</a:t>
            </a:r>
          </a:p>
          <a:p>
            <a:r>
              <a:rPr lang="pt-PT" b="1" dirty="0">
                <a:solidFill>
                  <a:schemeClr val="tx1"/>
                </a:solidFill>
              </a:rPr>
              <a:t>Faturas Devedoras</a:t>
            </a:r>
            <a:r>
              <a:rPr lang="pt-PT" dirty="0">
                <a:solidFill>
                  <a:schemeClr val="tx1"/>
                </a:solidFill>
              </a:rPr>
              <a:t>: FD</a:t>
            </a:r>
          </a:p>
          <a:p>
            <a:r>
              <a:rPr lang="pt-PT" b="1" dirty="0">
                <a:solidFill>
                  <a:schemeClr val="tx1"/>
                </a:solidFill>
              </a:rPr>
              <a:t>Créditos a Clientes</a:t>
            </a:r>
            <a:r>
              <a:rPr lang="pt-PT" dirty="0">
                <a:solidFill>
                  <a:schemeClr val="tx1"/>
                </a:solidFill>
              </a:rPr>
              <a:t>: CC</a:t>
            </a:r>
          </a:p>
          <a:p>
            <a:r>
              <a:rPr lang="pt-PT" b="1" dirty="0">
                <a:solidFill>
                  <a:schemeClr val="tx1"/>
                </a:solidFill>
              </a:rPr>
              <a:t>Notas de Crédito</a:t>
            </a:r>
            <a:r>
              <a:rPr lang="pt-PT" dirty="0">
                <a:solidFill>
                  <a:schemeClr val="tx1"/>
                </a:solidFill>
              </a:rPr>
              <a:t>: NC | CF</a:t>
            </a:r>
          </a:p>
          <a:p>
            <a:r>
              <a:rPr lang="pt-PT" dirty="0">
                <a:solidFill>
                  <a:schemeClr val="tx1"/>
                </a:solidFill>
              </a:rPr>
              <a:t>…Outros documentos…</a:t>
            </a:r>
          </a:p>
        </p:txBody>
      </p:sp>
    </p:spTree>
    <p:extLst>
      <p:ext uri="{BB962C8B-B14F-4D97-AF65-F5344CB8AC3E}">
        <p14:creationId xmlns:p14="http://schemas.microsoft.com/office/powerpoint/2010/main" val="15874903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3B8741B8-D746-4DF5-906C-523BF50D1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252D1-CFE7-4FFB-A6D1-80511B9E9BCC}" type="slidenum">
              <a:rPr lang="pt-PT" smtClean="0"/>
              <a:pPr/>
              <a:t>27</a:t>
            </a:fld>
            <a:endParaRPr lang="pt-PT" dirty="0"/>
          </a:p>
        </p:txBody>
      </p:sp>
      <p:sp>
        <p:nvSpPr>
          <p:cNvPr id="5" name="Título 3">
            <a:extLst>
              <a:ext uri="{FF2B5EF4-FFF2-40B4-BE49-F238E27FC236}">
                <a16:creationId xmlns:a16="http://schemas.microsoft.com/office/drawing/2014/main" id="{683DCD94-5B18-4241-9E92-B08656D152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536575"/>
            <a:ext cx="9144000" cy="522288"/>
          </a:xfrm>
        </p:spPr>
        <p:txBody>
          <a:bodyPr/>
          <a:lstStyle/>
          <a:p>
            <a:r>
              <a:rPr lang="pt-PT" dirty="0"/>
              <a:t>Contas Correntes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980E293C-731C-4A80-8036-623E25CB9579}"/>
              </a:ext>
            </a:extLst>
          </p:cNvPr>
          <p:cNvGrpSpPr/>
          <p:nvPr/>
        </p:nvGrpSpPr>
        <p:grpSpPr>
          <a:xfrm>
            <a:off x="784238" y="1164424"/>
            <a:ext cx="3316011" cy="1080593"/>
            <a:chOff x="2707076" y="2224012"/>
            <a:chExt cx="3316011" cy="1080593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0C57836D-BDEF-44D3-84A4-A062972FFD6A}"/>
                </a:ext>
              </a:extLst>
            </p:cNvPr>
            <p:cNvSpPr/>
            <p:nvPr/>
          </p:nvSpPr>
          <p:spPr>
            <a:xfrm>
              <a:off x="2946394" y="2470435"/>
              <a:ext cx="3076693" cy="83417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pt-PT" sz="1400" dirty="0">
                  <a:solidFill>
                    <a:schemeClr val="tx1"/>
                  </a:solidFill>
                  <a:latin typeface="Century Gothic" panose="020B0502020202020204" pitchFamily="34" charset="0"/>
                </a:rPr>
                <a:t>Verificar se os </a:t>
              </a:r>
              <a:r>
                <a:rPr lang="pt-PT" sz="1600" b="1" dirty="0">
                  <a:solidFill>
                    <a:schemeClr val="tx1"/>
                  </a:solidFill>
                  <a:latin typeface="Century Gothic" panose="020B0502020202020204" pitchFamily="34" charset="0"/>
                </a:rPr>
                <a:t>Doc. por Datas </a:t>
              </a:r>
              <a:r>
                <a:rPr lang="pt-PT" sz="1400" dirty="0">
                  <a:solidFill>
                    <a:schemeClr val="tx1"/>
                  </a:solidFill>
                  <a:latin typeface="Century Gothic" panose="020B0502020202020204" pitchFamily="34" charset="0"/>
                </a:rPr>
                <a:t>estão coerentes com os </a:t>
              </a:r>
              <a:r>
                <a:rPr lang="pt-PT" sz="1600" b="1" dirty="0">
                  <a:solidFill>
                    <a:schemeClr val="tx1"/>
                  </a:solidFill>
                  <a:latin typeface="Century Gothic" panose="020B0502020202020204" pitchFamily="34" charset="0"/>
                </a:rPr>
                <a:t>Doc. por Contas.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7BDD62DC-DB37-4DF8-A33A-6481F8D9E085}"/>
                </a:ext>
              </a:extLst>
            </p:cNvPr>
            <p:cNvSpPr/>
            <p:nvPr/>
          </p:nvSpPr>
          <p:spPr>
            <a:xfrm>
              <a:off x="2707076" y="2224012"/>
              <a:ext cx="497985" cy="492845"/>
            </a:xfrm>
            <a:prstGeom prst="ellipse">
              <a:avLst/>
            </a:prstGeom>
            <a:solidFill>
              <a:srgbClr val="0066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b="1" dirty="0"/>
                <a:t>2</a:t>
              </a:r>
            </a:p>
          </p:txBody>
        </p:sp>
      </p:grp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9" name="Modelo 3D 8" descr="Aviso">
                <a:extLst>
                  <a:ext uri="{FF2B5EF4-FFF2-40B4-BE49-F238E27FC236}">
                    <a16:creationId xmlns:a16="http://schemas.microsoft.com/office/drawing/2014/main" id="{ABAC8F0A-DC2A-4318-A159-7681243F1F05}"/>
                  </a:ext>
                </a:extLst>
              </p:cNvPr>
              <p:cNvGraphicFramePr>
                <a:graphicFrameLocks noChangeAspect="1"/>
              </p:cNvGraphicFramePr>
              <p:nvPr>
                <p:extLst/>
              </p:nvPr>
            </p:nvGraphicFramePr>
            <p:xfrm rot="21378375">
              <a:off x="196964" y="1426358"/>
              <a:ext cx="731094" cy="800673"/>
            </p:xfrm>
            <a:graphic>
              <a:graphicData uri="http://schemas.microsoft.com/office/drawing/2017/model3d">
                <am3d:model3d r:embed="rId2">
                  <am3d:spPr>
                    <a:xfrm rot="21378375">
                      <a:off x="0" y="0"/>
                      <a:ext cx="731094" cy="800673"/>
                    </a:xfrm>
                    <a:prstGeom prst="rect">
                      <a:avLst/>
                    </a:prstGeom>
                  </am3d:spPr>
                  <am3d:camera>
                    <am3d:pos x="0" y="0" z="6335163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0271560" d="1000000"/>
                    <am3d:preTrans dx="0" dy="-16278167" dz="-464067"/>
                    <am3d:scale>
                      <am3d:sx n="1000000" d="1000000"/>
                      <am3d:sy n="1000000" d="1000000"/>
                      <am3d:sz n="1000000" d="1000000"/>
                    </am3d:scale>
                    <am3d:rot ax="-10706850" ay="-2206468" az="10744283"/>
                    <am3d:postTrans dx="0" dy="0" dz="0"/>
                  </am3d:trans>
                  <am3d:attrSrcUrl r:id="rId3"/>
                  <am3d:raster rName="Office3DRenderer" rVer="16.0.8326">
                    <am3d:blip r:embed="rId4"/>
                  </am3d:raster>
                  <am3d:objViewport viewportSz="106853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9" name="Modelo 3D 8" descr="Aviso">
                <a:extLst>
                  <a:ext uri="{FF2B5EF4-FFF2-40B4-BE49-F238E27FC236}">
                    <a16:creationId xmlns:a16="http://schemas.microsoft.com/office/drawing/2014/main" id="{ABAC8F0A-DC2A-4318-A159-7681243F1F0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21378375">
                <a:off x="196964" y="1426358"/>
                <a:ext cx="731094" cy="800673"/>
              </a:xfrm>
              <a:prstGeom prst="rect">
                <a:avLst/>
              </a:prstGeom>
            </p:spPr>
          </p:pic>
        </mc:Fallback>
      </mc:AlternateContent>
      <p:sp>
        <p:nvSpPr>
          <p:cNvPr id="4" name="CaixaDeTexto 3">
            <a:extLst>
              <a:ext uri="{FF2B5EF4-FFF2-40B4-BE49-F238E27FC236}">
                <a16:creationId xmlns:a16="http://schemas.microsoft.com/office/drawing/2014/main" id="{C80EF3B1-0043-4E53-9231-8DAC6CA3D971}"/>
              </a:ext>
            </a:extLst>
          </p:cNvPr>
          <p:cNvSpPr txBox="1"/>
          <p:nvPr/>
        </p:nvSpPr>
        <p:spPr>
          <a:xfrm>
            <a:off x="7429148" y="3938548"/>
            <a:ext cx="23554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Documentos </a:t>
            </a:r>
          </a:p>
          <a:p>
            <a:pPr algn="ctr"/>
            <a:r>
              <a:rPr lang="pt-PT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por </a:t>
            </a:r>
          </a:p>
          <a:p>
            <a:pPr algn="ctr"/>
            <a:r>
              <a:rPr lang="pt-PT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Datas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F31DEEA0-6033-42B3-B558-B19C770AA3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8091" y="2403598"/>
            <a:ext cx="6573982" cy="427023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F9212AF5-0371-4D30-9F1A-159F429BF44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14070" y="1164424"/>
            <a:ext cx="2222461" cy="2184792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5936067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3B8741B8-D746-4DF5-906C-523BF50D1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252D1-CFE7-4FFB-A6D1-80511B9E9BCC}" type="slidenum">
              <a:rPr lang="pt-PT" smtClean="0"/>
              <a:pPr/>
              <a:t>28</a:t>
            </a:fld>
            <a:endParaRPr lang="pt-PT" dirty="0"/>
          </a:p>
        </p:txBody>
      </p:sp>
      <p:sp>
        <p:nvSpPr>
          <p:cNvPr id="5" name="Título 3">
            <a:extLst>
              <a:ext uri="{FF2B5EF4-FFF2-40B4-BE49-F238E27FC236}">
                <a16:creationId xmlns:a16="http://schemas.microsoft.com/office/drawing/2014/main" id="{683DCD94-5B18-4241-9E92-B08656D152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536575"/>
            <a:ext cx="9144000" cy="522288"/>
          </a:xfrm>
        </p:spPr>
        <p:txBody>
          <a:bodyPr/>
          <a:lstStyle/>
          <a:p>
            <a:r>
              <a:rPr lang="pt-PT" dirty="0"/>
              <a:t>Contas Correntes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980E293C-731C-4A80-8036-623E25CB9579}"/>
              </a:ext>
            </a:extLst>
          </p:cNvPr>
          <p:cNvGrpSpPr/>
          <p:nvPr/>
        </p:nvGrpSpPr>
        <p:grpSpPr>
          <a:xfrm>
            <a:off x="784238" y="1164424"/>
            <a:ext cx="3316011" cy="1080593"/>
            <a:chOff x="2707076" y="2224012"/>
            <a:chExt cx="3316011" cy="1080593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0C57836D-BDEF-44D3-84A4-A062972FFD6A}"/>
                </a:ext>
              </a:extLst>
            </p:cNvPr>
            <p:cNvSpPr/>
            <p:nvPr/>
          </p:nvSpPr>
          <p:spPr>
            <a:xfrm>
              <a:off x="2946394" y="2470435"/>
              <a:ext cx="3076693" cy="83417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pt-PT" sz="1400" dirty="0">
                  <a:solidFill>
                    <a:schemeClr val="tx1"/>
                  </a:solidFill>
                  <a:latin typeface="Century Gothic" panose="020B0502020202020204" pitchFamily="34" charset="0"/>
                </a:rPr>
                <a:t>Verificar se os </a:t>
              </a:r>
              <a:r>
                <a:rPr lang="pt-PT" sz="1600" b="1" dirty="0">
                  <a:solidFill>
                    <a:schemeClr val="tx1"/>
                  </a:solidFill>
                  <a:latin typeface="Century Gothic" panose="020B0502020202020204" pitchFamily="34" charset="0"/>
                </a:rPr>
                <a:t>Doc. por Datas </a:t>
              </a:r>
              <a:r>
                <a:rPr lang="pt-PT" sz="1400" dirty="0">
                  <a:solidFill>
                    <a:schemeClr val="tx1"/>
                  </a:solidFill>
                  <a:latin typeface="Century Gothic" panose="020B0502020202020204" pitchFamily="34" charset="0"/>
                </a:rPr>
                <a:t>estão coerentes com os </a:t>
              </a:r>
              <a:r>
                <a:rPr lang="pt-PT" sz="1600" b="1" dirty="0">
                  <a:solidFill>
                    <a:schemeClr val="tx1"/>
                  </a:solidFill>
                  <a:latin typeface="Century Gothic" panose="020B0502020202020204" pitchFamily="34" charset="0"/>
                </a:rPr>
                <a:t>Doc. por Contas.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7BDD62DC-DB37-4DF8-A33A-6481F8D9E085}"/>
                </a:ext>
              </a:extLst>
            </p:cNvPr>
            <p:cNvSpPr/>
            <p:nvPr/>
          </p:nvSpPr>
          <p:spPr>
            <a:xfrm>
              <a:off x="2707076" y="2224012"/>
              <a:ext cx="497985" cy="492845"/>
            </a:xfrm>
            <a:prstGeom prst="ellipse">
              <a:avLst/>
            </a:prstGeom>
            <a:solidFill>
              <a:srgbClr val="0066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b="1" dirty="0"/>
                <a:t>2</a:t>
              </a:r>
            </a:p>
          </p:txBody>
        </p:sp>
      </p:grp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9" name="Modelo 3D 8" descr="Aviso">
                <a:extLst>
                  <a:ext uri="{FF2B5EF4-FFF2-40B4-BE49-F238E27FC236}">
                    <a16:creationId xmlns:a16="http://schemas.microsoft.com/office/drawing/2014/main" id="{ABAC8F0A-DC2A-4318-A159-7681243F1F05}"/>
                  </a:ext>
                </a:extLst>
              </p:cNvPr>
              <p:cNvGraphicFramePr>
                <a:graphicFrameLocks noChangeAspect="1"/>
              </p:cNvGraphicFramePr>
              <p:nvPr>
                <p:extLst/>
              </p:nvPr>
            </p:nvGraphicFramePr>
            <p:xfrm rot="21378375">
              <a:off x="196964" y="1426358"/>
              <a:ext cx="731094" cy="800673"/>
            </p:xfrm>
            <a:graphic>
              <a:graphicData uri="http://schemas.microsoft.com/office/drawing/2017/model3d">
                <am3d:model3d r:embed="rId2">
                  <am3d:spPr>
                    <a:xfrm rot="21378375">
                      <a:off x="0" y="0"/>
                      <a:ext cx="731094" cy="800673"/>
                    </a:xfrm>
                    <a:prstGeom prst="rect">
                      <a:avLst/>
                    </a:prstGeom>
                  </am3d:spPr>
                  <am3d:camera>
                    <am3d:pos x="0" y="0" z="6335163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0271560" d="1000000"/>
                    <am3d:preTrans dx="0" dy="-16278167" dz="-464067"/>
                    <am3d:scale>
                      <am3d:sx n="1000000" d="1000000"/>
                      <am3d:sy n="1000000" d="1000000"/>
                      <am3d:sz n="1000000" d="1000000"/>
                    </am3d:scale>
                    <am3d:rot ax="-10706850" ay="-2206468" az="10744283"/>
                    <am3d:postTrans dx="0" dy="0" dz="0"/>
                  </am3d:trans>
                  <am3d:attrSrcUrl r:id="rId3"/>
                  <am3d:raster rName="Office3DRenderer" rVer="16.0.8326">
                    <am3d:blip r:embed="rId4"/>
                  </am3d:raster>
                  <am3d:objViewport viewportSz="106853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9" name="Modelo 3D 8" descr="Aviso">
                <a:extLst>
                  <a:ext uri="{FF2B5EF4-FFF2-40B4-BE49-F238E27FC236}">
                    <a16:creationId xmlns:a16="http://schemas.microsoft.com/office/drawing/2014/main" id="{ABAC8F0A-DC2A-4318-A159-7681243F1F0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21378375">
                <a:off x="196964" y="1426358"/>
                <a:ext cx="731094" cy="800673"/>
              </a:xfrm>
              <a:prstGeom prst="rect">
                <a:avLst/>
              </a:prstGeom>
            </p:spPr>
          </p:pic>
        </mc:Fallback>
      </mc:AlternateContent>
      <p:pic>
        <p:nvPicPr>
          <p:cNvPr id="10" name="Imagem 9">
            <a:extLst>
              <a:ext uri="{FF2B5EF4-FFF2-40B4-BE49-F238E27FC236}">
                <a16:creationId xmlns:a16="http://schemas.microsoft.com/office/drawing/2014/main" id="{0D7C4DAB-37D2-48BE-86BA-3DE38EAB7B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45069" y="1164424"/>
            <a:ext cx="3702519" cy="2002466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6972CF61-C73D-4FF6-B66A-C37D85C561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7365" y="2438780"/>
            <a:ext cx="8943580" cy="426807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2" name="Retângulo 11">
            <a:extLst>
              <a:ext uri="{FF2B5EF4-FFF2-40B4-BE49-F238E27FC236}">
                <a16:creationId xmlns:a16="http://schemas.microsoft.com/office/drawing/2014/main" id="{8DA8A967-25D8-477D-830C-CDFFD3F85E7B}"/>
              </a:ext>
            </a:extLst>
          </p:cNvPr>
          <p:cNvSpPr/>
          <p:nvPr/>
        </p:nvSpPr>
        <p:spPr>
          <a:xfrm>
            <a:off x="1282223" y="5364262"/>
            <a:ext cx="3133989" cy="1174652"/>
          </a:xfrm>
          <a:prstGeom prst="rect">
            <a:avLst/>
          </a:prstGeom>
          <a:solidFill>
            <a:schemeClr val="bg1"/>
          </a:solidFill>
          <a:ln>
            <a:solidFill>
              <a:srgbClr val="006699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b="1" dirty="0">
                <a:solidFill>
                  <a:schemeClr val="tx1"/>
                </a:solidFill>
              </a:rPr>
              <a:t>Intervalo de Contas: </a:t>
            </a:r>
          </a:p>
          <a:p>
            <a:pPr algn="ctr"/>
            <a:r>
              <a:rPr lang="pt-PT" b="1" dirty="0">
                <a:solidFill>
                  <a:schemeClr val="tx1"/>
                </a:solidFill>
              </a:rPr>
              <a:t>0 – 1 | 2 – 8 | 2 – 3 | 3 – 8 </a:t>
            </a:r>
          </a:p>
          <a:p>
            <a:pPr algn="ctr"/>
            <a:r>
              <a:rPr lang="pt-PT" b="1" dirty="0">
                <a:solidFill>
                  <a:schemeClr val="tx1"/>
                </a:solidFill>
              </a:rPr>
              <a:t>…outras…</a:t>
            </a:r>
            <a:endParaRPr lang="pt-PT" dirty="0">
              <a:solidFill>
                <a:schemeClr val="tx1"/>
              </a:solidFill>
            </a:endParaRPr>
          </a:p>
        </p:txBody>
      </p:sp>
      <p:cxnSp>
        <p:nvCxnSpPr>
          <p:cNvPr id="4" name="Conexão reta unidirecional 3">
            <a:extLst>
              <a:ext uri="{FF2B5EF4-FFF2-40B4-BE49-F238E27FC236}">
                <a16:creationId xmlns:a16="http://schemas.microsoft.com/office/drawing/2014/main" id="{6AEA8751-8161-455C-BFAD-EB05839951FC}"/>
              </a:ext>
            </a:extLst>
          </p:cNvPr>
          <p:cNvCxnSpPr/>
          <p:nvPr/>
        </p:nvCxnSpPr>
        <p:spPr>
          <a:xfrm>
            <a:off x="953090" y="3166890"/>
            <a:ext cx="946048" cy="2197372"/>
          </a:xfrm>
          <a:prstGeom prst="straightConnector1">
            <a:avLst/>
          </a:prstGeom>
          <a:ln w="57150">
            <a:solidFill>
              <a:srgbClr val="F4B03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2070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3B8741B8-D746-4DF5-906C-523BF50D1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252D1-CFE7-4FFB-A6D1-80511B9E9BCC}" type="slidenum">
              <a:rPr lang="pt-PT" smtClean="0"/>
              <a:pPr/>
              <a:t>29</a:t>
            </a:fld>
            <a:endParaRPr lang="pt-PT" dirty="0"/>
          </a:p>
        </p:txBody>
      </p:sp>
      <p:sp>
        <p:nvSpPr>
          <p:cNvPr id="5" name="Título 3">
            <a:extLst>
              <a:ext uri="{FF2B5EF4-FFF2-40B4-BE49-F238E27FC236}">
                <a16:creationId xmlns:a16="http://schemas.microsoft.com/office/drawing/2014/main" id="{683DCD94-5B18-4241-9E92-B08656D152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536575"/>
            <a:ext cx="9144000" cy="522288"/>
          </a:xfrm>
        </p:spPr>
        <p:txBody>
          <a:bodyPr/>
          <a:lstStyle/>
          <a:p>
            <a:r>
              <a:rPr lang="pt-PT" dirty="0"/>
              <a:t>Contas Correntes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980E293C-731C-4A80-8036-623E25CB9579}"/>
              </a:ext>
            </a:extLst>
          </p:cNvPr>
          <p:cNvGrpSpPr/>
          <p:nvPr/>
        </p:nvGrpSpPr>
        <p:grpSpPr>
          <a:xfrm>
            <a:off x="784238" y="1164424"/>
            <a:ext cx="3316011" cy="1080593"/>
            <a:chOff x="2707076" y="2224012"/>
            <a:chExt cx="3316011" cy="1080593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0C57836D-BDEF-44D3-84A4-A062972FFD6A}"/>
                </a:ext>
              </a:extLst>
            </p:cNvPr>
            <p:cNvSpPr/>
            <p:nvPr/>
          </p:nvSpPr>
          <p:spPr>
            <a:xfrm>
              <a:off x="2946394" y="2470435"/>
              <a:ext cx="3076693" cy="83417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pt-PT" sz="1400" dirty="0">
                  <a:solidFill>
                    <a:schemeClr val="tx1"/>
                  </a:solidFill>
                  <a:latin typeface="Century Gothic" panose="020B0502020202020204" pitchFamily="34" charset="0"/>
                </a:rPr>
                <a:t>Verificar se os </a:t>
              </a:r>
              <a:r>
                <a:rPr lang="pt-PT" sz="1600" b="1" dirty="0">
                  <a:solidFill>
                    <a:schemeClr val="tx1"/>
                  </a:solidFill>
                  <a:latin typeface="Century Gothic" panose="020B0502020202020204" pitchFamily="34" charset="0"/>
                </a:rPr>
                <a:t>Doc. por Datas </a:t>
              </a:r>
              <a:r>
                <a:rPr lang="pt-PT" sz="1400" dirty="0">
                  <a:solidFill>
                    <a:schemeClr val="tx1"/>
                  </a:solidFill>
                  <a:latin typeface="Century Gothic" panose="020B0502020202020204" pitchFamily="34" charset="0"/>
                </a:rPr>
                <a:t>estão coerentes com os </a:t>
              </a:r>
              <a:r>
                <a:rPr lang="pt-PT" sz="1600" b="1" dirty="0">
                  <a:solidFill>
                    <a:schemeClr val="tx1"/>
                  </a:solidFill>
                  <a:latin typeface="Century Gothic" panose="020B0502020202020204" pitchFamily="34" charset="0"/>
                </a:rPr>
                <a:t>Doc. por Contas.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7BDD62DC-DB37-4DF8-A33A-6481F8D9E085}"/>
                </a:ext>
              </a:extLst>
            </p:cNvPr>
            <p:cNvSpPr/>
            <p:nvPr/>
          </p:nvSpPr>
          <p:spPr>
            <a:xfrm>
              <a:off x="2707076" y="2224012"/>
              <a:ext cx="497985" cy="492845"/>
            </a:xfrm>
            <a:prstGeom prst="ellipse">
              <a:avLst/>
            </a:prstGeom>
            <a:solidFill>
              <a:srgbClr val="0066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b="1" dirty="0"/>
                <a:t>2</a:t>
              </a:r>
            </a:p>
          </p:txBody>
        </p:sp>
      </p:grp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9" name="Modelo 3D 8" descr="Aviso">
                <a:extLst>
                  <a:ext uri="{FF2B5EF4-FFF2-40B4-BE49-F238E27FC236}">
                    <a16:creationId xmlns:a16="http://schemas.microsoft.com/office/drawing/2014/main" id="{ABAC8F0A-DC2A-4318-A159-7681243F1F05}"/>
                  </a:ext>
                </a:extLst>
              </p:cNvPr>
              <p:cNvGraphicFramePr>
                <a:graphicFrameLocks noChangeAspect="1"/>
              </p:cNvGraphicFramePr>
              <p:nvPr>
                <p:extLst/>
              </p:nvPr>
            </p:nvGraphicFramePr>
            <p:xfrm rot="21378375">
              <a:off x="196964" y="1426358"/>
              <a:ext cx="731094" cy="800673"/>
            </p:xfrm>
            <a:graphic>
              <a:graphicData uri="http://schemas.microsoft.com/office/drawing/2017/model3d">
                <am3d:model3d r:embed="rId2">
                  <am3d:spPr>
                    <a:xfrm rot="21378375">
                      <a:off x="0" y="0"/>
                      <a:ext cx="731094" cy="800673"/>
                    </a:xfrm>
                    <a:prstGeom prst="rect">
                      <a:avLst/>
                    </a:prstGeom>
                  </am3d:spPr>
                  <am3d:camera>
                    <am3d:pos x="0" y="0" z="6335163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0271560" d="1000000"/>
                    <am3d:preTrans dx="0" dy="-16278167" dz="-464067"/>
                    <am3d:scale>
                      <am3d:sx n="1000000" d="1000000"/>
                      <am3d:sy n="1000000" d="1000000"/>
                      <am3d:sz n="1000000" d="1000000"/>
                    </am3d:scale>
                    <am3d:rot ax="-10706850" ay="-2206468" az="10744283"/>
                    <am3d:postTrans dx="0" dy="0" dz="0"/>
                  </am3d:trans>
                  <am3d:attrSrcUrl r:id="rId3"/>
                  <am3d:raster rName="Office3DRenderer" rVer="16.0.8326">
                    <am3d:blip r:embed="rId4"/>
                  </am3d:raster>
                  <am3d:objViewport viewportSz="106853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9" name="Modelo 3D 8" descr="Aviso">
                <a:extLst>
                  <a:ext uri="{FF2B5EF4-FFF2-40B4-BE49-F238E27FC236}">
                    <a16:creationId xmlns:a16="http://schemas.microsoft.com/office/drawing/2014/main" id="{ABAC8F0A-DC2A-4318-A159-7681243F1F0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21378375">
                <a:off x="196964" y="1426358"/>
                <a:ext cx="731094" cy="800673"/>
              </a:xfrm>
              <a:prstGeom prst="rect">
                <a:avLst/>
              </a:prstGeom>
            </p:spPr>
          </p:pic>
        </mc:Fallback>
      </mc:AlternateContent>
      <p:pic>
        <p:nvPicPr>
          <p:cNvPr id="2" name="Imagem 1">
            <a:extLst>
              <a:ext uri="{FF2B5EF4-FFF2-40B4-BE49-F238E27FC236}">
                <a16:creationId xmlns:a16="http://schemas.microsoft.com/office/drawing/2014/main" id="{D22FA853-803D-4FB7-91FF-3F4EA2920B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1932" y="2594526"/>
            <a:ext cx="7607933" cy="3958372"/>
          </a:xfrm>
          <a:prstGeom prst="rect">
            <a:avLst/>
          </a:prstGeom>
          <a:ln>
            <a:solidFill>
              <a:srgbClr val="006699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C80EF3B1-0043-4E53-9231-8DAC6CA3D971}"/>
              </a:ext>
            </a:extLst>
          </p:cNvPr>
          <p:cNvSpPr txBox="1"/>
          <p:nvPr/>
        </p:nvSpPr>
        <p:spPr>
          <a:xfrm>
            <a:off x="7675418" y="3942233"/>
            <a:ext cx="23554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Documentos </a:t>
            </a:r>
          </a:p>
          <a:p>
            <a:pPr algn="ctr"/>
            <a:r>
              <a:rPr lang="pt-PT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por </a:t>
            </a:r>
          </a:p>
          <a:p>
            <a:pPr algn="ctr"/>
            <a:r>
              <a:rPr lang="pt-PT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Contas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EC8B8DF2-712B-4AE9-82F2-23EE251189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37159" y="1164424"/>
            <a:ext cx="4665630" cy="2029494"/>
          </a:xfrm>
          <a:prstGeom prst="rect">
            <a:avLst/>
          </a:prstGeom>
          <a:ln>
            <a:solidFill>
              <a:srgbClr val="006699"/>
            </a:solidFill>
          </a:ln>
        </p:spPr>
      </p:pic>
    </p:spTree>
    <p:extLst>
      <p:ext uri="{BB962C8B-B14F-4D97-AF65-F5344CB8AC3E}">
        <p14:creationId xmlns:p14="http://schemas.microsoft.com/office/powerpoint/2010/main" val="19554687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 rot="19854629">
            <a:off x="3647227" y="1132281"/>
            <a:ext cx="5705002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0" b="1" dirty="0">
                <a:solidFill>
                  <a:schemeClr val="bg1">
                    <a:lumMod val="95000"/>
                  </a:schemeClr>
                </a:solidFill>
              </a:rPr>
              <a:t>RHV</a:t>
            </a:r>
          </a:p>
        </p:txBody>
      </p:sp>
      <p:sp>
        <p:nvSpPr>
          <p:cNvPr id="2" name="Marcador de Posição do Texto 1">
            <a:extLst>
              <a:ext uri="{FF2B5EF4-FFF2-40B4-BE49-F238E27FC236}">
                <a16:creationId xmlns:a16="http://schemas.microsoft.com/office/drawing/2014/main" id="{E33120FA-2B79-4B6A-B71B-BA654BE45891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3728621" y="235638"/>
            <a:ext cx="5939161" cy="500372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pt-PT" sz="2000" b="1" dirty="0">
                <a:latin typeface="Century Gothic" panose="020B0502020202020204" pitchFamily="34" charset="0"/>
              </a:rPr>
              <a:t>Sumário</a:t>
            </a: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F3D19800-860B-489E-BD8E-904BA1D90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252D1-CFE7-4FFB-A6D1-80511B9E9BCC}" type="slidenum">
              <a:rPr lang="pt-PT" smtClean="0"/>
              <a:pPr/>
              <a:t>3</a:t>
            </a:fld>
            <a:endParaRPr lang="pt-PT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FE439110-4ED5-4AB5-ACF7-FD6C51FD7CE7}"/>
              </a:ext>
            </a:extLst>
          </p:cNvPr>
          <p:cNvSpPr txBox="1"/>
          <p:nvPr/>
        </p:nvSpPr>
        <p:spPr>
          <a:xfrm>
            <a:off x="3898686" y="693241"/>
            <a:ext cx="5939161" cy="4584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50000"/>
              </a:lnSpc>
              <a:buClr>
                <a:srgbClr val="FF6600"/>
              </a:buClr>
              <a:buFont typeface="Wingdings" panose="05000000000000000000" pitchFamily="2" charset="2"/>
              <a:buChar char="v"/>
            </a:pPr>
            <a:r>
              <a:rPr lang="pt-PT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Norma Técnica nº 1 UNILEO : Procedimentos operacionais de registo e controlo de vencimentos </a:t>
            </a:r>
          </a:p>
          <a:p>
            <a:pPr marL="285750" indent="-285750">
              <a:lnSpc>
                <a:spcPct val="250000"/>
              </a:lnSpc>
              <a:buClr>
                <a:srgbClr val="FF6600"/>
              </a:buClr>
              <a:buFont typeface="Wingdings" panose="05000000000000000000" pitchFamily="2" charset="2"/>
              <a:buChar char="v"/>
            </a:pPr>
            <a:r>
              <a:rPr lang="pt-PT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Gestão de Entidades Externas</a:t>
            </a:r>
          </a:p>
          <a:p>
            <a:pPr marL="285750" indent="-285750">
              <a:lnSpc>
                <a:spcPct val="250000"/>
              </a:lnSpc>
              <a:buClr>
                <a:srgbClr val="FF6600"/>
              </a:buClr>
              <a:buFont typeface="Wingdings" panose="05000000000000000000" pitchFamily="2" charset="2"/>
              <a:buChar char="v"/>
            </a:pPr>
            <a:r>
              <a:rPr lang="pt-PT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Integração de Erros/Negativos</a:t>
            </a:r>
          </a:p>
          <a:p>
            <a:pPr marL="285750" indent="-285750">
              <a:lnSpc>
                <a:spcPct val="250000"/>
              </a:lnSpc>
              <a:buClr>
                <a:srgbClr val="FF6600"/>
              </a:buClr>
              <a:buFont typeface="Wingdings" panose="05000000000000000000" pitchFamily="2" charset="2"/>
              <a:buChar char="v"/>
            </a:pPr>
            <a:r>
              <a:rPr lang="pt-PT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Geração de Ficheiros</a:t>
            </a:r>
          </a:p>
          <a:p>
            <a:pPr marL="285750" indent="-285750">
              <a:lnSpc>
                <a:spcPct val="250000"/>
              </a:lnSpc>
              <a:buClr>
                <a:srgbClr val="FF6600"/>
              </a:buClr>
              <a:buFont typeface="Wingdings" panose="05000000000000000000" pitchFamily="2" charset="2"/>
              <a:buChar char="v"/>
            </a:pPr>
            <a:r>
              <a:rPr lang="pt-PT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Questões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9728" y="3973665"/>
            <a:ext cx="2586707" cy="2586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3903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3B8741B8-D746-4DF5-906C-523BF50D1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252D1-CFE7-4FFB-A6D1-80511B9E9BCC}" type="slidenum">
              <a:rPr lang="pt-PT" smtClean="0"/>
              <a:pPr/>
              <a:t>30</a:t>
            </a:fld>
            <a:endParaRPr lang="pt-PT" dirty="0"/>
          </a:p>
        </p:txBody>
      </p:sp>
      <p:sp>
        <p:nvSpPr>
          <p:cNvPr id="5" name="Título 3">
            <a:extLst>
              <a:ext uri="{FF2B5EF4-FFF2-40B4-BE49-F238E27FC236}">
                <a16:creationId xmlns:a16="http://schemas.microsoft.com/office/drawing/2014/main" id="{683DCD94-5B18-4241-9E92-B08656D152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536575"/>
            <a:ext cx="9144000" cy="522288"/>
          </a:xfrm>
        </p:spPr>
        <p:txBody>
          <a:bodyPr/>
          <a:lstStyle/>
          <a:p>
            <a:r>
              <a:rPr lang="pt-PT" dirty="0"/>
              <a:t>Contas Correntes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980E293C-731C-4A80-8036-623E25CB9579}"/>
              </a:ext>
            </a:extLst>
          </p:cNvPr>
          <p:cNvGrpSpPr/>
          <p:nvPr/>
        </p:nvGrpSpPr>
        <p:grpSpPr>
          <a:xfrm>
            <a:off x="2036525" y="1404265"/>
            <a:ext cx="3316011" cy="1080593"/>
            <a:chOff x="2707076" y="2224012"/>
            <a:chExt cx="3316011" cy="1080593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0C57836D-BDEF-44D3-84A4-A062972FFD6A}"/>
                </a:ext>
              </a:extLst>
            </p:cNvPr>
            <p:cNvSpPr/>
            <p:nvPr/>
          </p:nvSpPr>
          <p:spPr>
            <a:xfrm>
              <a:off x="2946394" y="2470435"/>
              <a:ext cx="3076693" cy="83417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pt-PT" sz="1400" dirty="0">
                  <a:solidFill>
                    <a:schemeClr val="tx1"/>
                  </a:solidFill>
                  <a:latin typeface="Century Gothic" panose="020B0502020202020204" pitchFamily="34" charset="0"/>
                </a:rPr>
                <a:t>Verificar se os </a:t>
              </a:r>
              <a:r>
                <a:rPr lang="pt-PT" sz="1600" b="1" dirty="0">
                  <a:solidFill>
                    <a:schemeClr val="tx1"/>
                  </a:solidFill>
                  <a:latin typeface="Century Gothic" panose="020B0502020202020204" pitchFamily="34" charset="0"/>
                </a:rPr>
                <a:t>Doc. por Datas </a:t>
              </a:r>
              <a:r>
                <a:rPr lang="pt-PT" sz="1400" dirty="0">
                  <a:solidFill>
                    <a:schemeClr val="tx1"/>
                  </a:solidFill>
                  <a:latin typeface="Century Gothic" panose="020B0502020202020204" pitchFamily="34" charset="0"/>
                </a:rPr>
                <a:t>estão coerentes com os </a:t>
              </a:r>
              <a:r>
                <a:rPr lang="pt-PT" sz="1600" b="1" dirty="0">
                  <a:solidFill>
                    <a:schemeClr val="tx1"/>
                  </a:solidFill>
                  <a:latin typeface="Century Gothic" panose="020B0502020202020204" pitchFamily="34" charset="0"/>
                </a:rPr>
                <a:t>Doc. por Contas.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7BDD62DC-DB37-4DF8-A33A-6481F8D9E085}"/>
                </a:ext>
              </a:extLst>
            </p:cNvPr>
            <p:cNvSpPr/>
            <p:nvPr/>
          </p:nvSpPr>
          <p:spPr>
            <a:xfrm>
              <a:off x="2707076" y="2224012"/>
              <a:ext cx="497985" cy="492845"/>
            </a:xfrm>
            <a:prstGeom prst="ellipse">
              <a:avLst/>
            </a:prstGeom>
            <a:solidFill>
              <a:srgbClr val="0066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b="1" dirty="0"/>
                <a:t>2</a:t>
              </a:r>
            </a:p>
          </p:txBody>
        </p:sp>
      </p:grp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9" name="Modelo 3D 8" descr="Aviso">
                <a:extLst>
                  <a:ext uri="{FF2B5EF4-FFF2-40B4-BE49-F238E27FC236}">
                    <a16:creationId xmlns:a16="http://schemas.microsoft.com/office/drawing/2014/main" id="{ABAC8F0A-DC2A-4318-A159-7681243F1F0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42770662"/>
                  </p:ext>
                </p:extLst>
              </p:nvPr>
            </p:nvGraphicFramePr>
            <p:xfrm rot="21378375">
              <a:off x="1449251" y="1666199"/>
              <a:ext cx="731094" cy="800673"/>
            </p:xfrm>
            <a:graphic>
              <a:graphicData uri="http://schemas.microsoft.com/office/drawing/2017/model3d">
                <am3d:model3d r:embed="rId2">
                  <am3d:spPr>
                    <a:xfrm rot="21378375">
                      <a:off x="0" y="0"/>
                      <a:ext cx="731094" cy="800673"/>
                    </a:xfrm>
                    <a:prstGeom prst="rect">
                      <a:avLst/>
                    </a:prstGeom>
                  </am3d:spPr>
                  <am3d:camera>
                    <am3d:pos x="0" y="0" z="6335163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0271560" d="1000000"/>
                    <am3d:preTrans dx="0" dy="-16278167" dz="-464067"/>
                    <am3d:scale>
                      <am3d:sx n="1000000" d="1000000"/>
                      <am3d:sy n="1000000" d="1000000"/>
                      <am3d:sz n="1000000" d="1000000"/>
                    </am3d:scale>
                    <am3d:rot ax="-10706850" ay="-2206468" az="10744283"/>
                    <am3d:postTrans dx="0" dy="0" dz="0"/>
                  </am3d:trans>
                  <am3d:attrSrcUrl r:id="rId3"/>
                  <am3d:raster rName="Office3DRenderer" rVer="16.0.8326">
                    <am3d:blip r:embed="rId4"/>
                  </am3d:raster>
                  <am3d:objViewport viewportSz="106853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9" name="Modelo 3D 8" descr="Aviso">
                <a:extLst>
                  <a:ext uri="{FF2B5EF4-FFF2-40B4-BE49-F238E27FC236}">
                    <a16:creationId xmlns:a16="http://schemas.microsoft.com/office/drawing/2014/main" id="{ABAC8F0A-DC2A-4318-A159-7681243F1F0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21378375">
                <a:off x="1449251" y="1666199"/>
                <a:ext cx="731094" cy="800673"/>
              </a:xfrm>
              <a:prstGeom prst="rect">
                <a:avLst/>
              </a:prstGeom>
            </p:spPr>
          </p:pic>
        </mc:Fallback>
      </mc:AlternateContent>
      <p:pic>
        <p:nvPicPr>
          <p:cNvPr id="17" name="Imagem 16">
            <a:extLst>
              <a:ext uri="{FF2B5EF4-FFF2-40B4-BE49-F238E27FC236}">
                <a16:creationId xmlns:a16="http://schemas.microsoft.com/office/drawing/2014/main" id="{62A0CFF6-3D25-4311-BBED-AC0C18245C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0857" y="5192465"/>
            <a:ext cx="8824286" cy="829178"/>
          </a:xfrm>
          <a:prstGeom prst="rect">
            <a:avLst/>
          </a:prstGeom>
        </p:spPr>
      </p:pic>
      <p:sp>
        <p:nvSpPr>
          <p:cNvPr id="19" name="Retângulo: Cantos Arredondados 18">
            <a:extLst>
              <a:ext uri="{FF2B5EF4-FFF2-40B4-BE49-F238E27FC236}">
                <a16:creationId xmlns:a16="http://schemas.microsoft.com/office/drawing/2014/main" id="{9E228692-8819-44F9-BB65-C9A997FDEAB7}"/>
              </a:ext>
            </a:extLst>
          </p:cNvPr>
          <p:cNvSpPr/>
          <p:nvPr/>
        </p:nvSpPr>
        <p:spPr>
          <a:xfrm>
            <a:off x="4953000" y="5099054"/>
            <a:ext cx="2519218" cy="1016000"/>
          </a:xfrm>
          <a:prstGeom prst="roundRect">
            <a:avLst/>
          </a:prstGeom>
          <a:noFill/>
          <a:ln w="38100">
            <a:solidFill>
              <a:srgbClr val="EEB41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CCC63C81-A135-4F55-A6A1-B9E8FB81A193}"/>
              </a:ext>
            </a:extLst>
          </p:cNvPr>
          <p:cNvGrpSpPr/>
          <p:nvPr/>
        </p:nvGrpSpPr>
        <p:grpSpPr>
          <a:xfrm rot="298565">
            <a:off x="7051262" y="1281455"/>
            <a:ext cx="1404973" cy="1349200"/>
            <a:chOff x="6631710" y="1063223"/>
            <a:chExt cx="1859668" cy="1954122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910D8BDD-0256-4543-8C4F-E32A44EE4680}"/>
                </a:ext>
              </a:extLst>
            </p:cNvPr>
            <p:cNvSpPr/>
            <p:nvPr/>
          </p:nvSpPr>
          <p:spPr>
            <a:xfrm>
              <a:off x="6631710" y="1370973"/>
              <a:ext cx="1623598" cy="1646372"/>
            </a:xfrm>
            <a:prstGeom prst="ellipse">
              <a:avLst/>
            </a:prstGeom>
            <a:noFill/>
            <a:ln w="10795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pic>
          <p:nvPicPr>
            <p:cNvPr id="21" name="Imagem 20">
              <a:extLst>
                <a:ext uri="{FF2B5EF4-FFF2-40B4-BE49-F238E27FC236}">
                  <a16:creationId xmlns:a16="http://schemas.microsoft.com/office/drawing/2014/main" id="{A17A57C1-767A-4707-962E-414C38D5636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2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67361" y="1063223"/>
              <a:ext cx="1424017" cy="1629776"/>
            </a:xfrm>
            <a:prstGeom prst="rect">
              <a:avLst/>
            </a:prstGeom>
          </p:spPr>
        </p:pic>
      </p:grpSp>
      <p:pic>
        <p:nvPicPr>
          <p:cNvPr id="24" name="Imagem 23">
            <a:extLst>
              <a:ext uri="{FF2B5EF4-FFF2-40B4-BE49-F238E27FC236}">
                <a16:creationId xmlns:a16="http://schemas.microsoft.com/office/drawing/2014/main" id="{B3422019-94A6-40AD-8F95-49595CF0F750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1737"/>
          <a:stretch/>
        </p:blipFill>
        <p:spPr>
          <a:xfrm>
            <a:off x="1064345" y="2869709"/>
            <a:ext cx="3212081" cy="1944000"/>
          </a:xfrm>
          <a:prstGeom prst="rect">
            <a:avLst/>
          </a:prstGeom>
        </p:spPr>
      </p:pic>
      <p:pic>
        <p:nvPicPr>
          <p:cNvPr id="25" name="Imagem 24">
            <a:extLst>
              <a:ext uri="{FF2B5EF4-FFF2-40B4-BE49-F238E27FC236}">
                <a16:creationId xmlns:a16="http://schemas.microsoft.com/office/drawing/2014/main" id="{24B4C5C7-73F0-4FA8-826F-71C28ADD23F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61378" y="2853247"/>
            <a:ext cx="4503051" cy="1944000"/>
          </a:xfrm>
          <a:prstGeom prst="rect">
            <a:avLst/>
          </a:prstGeom>
        </p:spPr>
      </p:pic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5F75EC4C-A044-4270-8E0C-7A157F259E8E}"/>
              </a:ext>
            </a:extLst>
          </p:cNvPr>
          <p:cNvSpPr/>
          <p:nvPr/>
        </p:nvSpPr>
        <p:spPr>
          <a:xfrm>
            <a:off x="1064345" y="3358949"/>
            <a:ext cx="7956000" cy="245811"/>
          </a:xfrm>
          <a:prstGeom prst="roundRect">
            <a:avLst/>
          </a:prstGeom>
          <a:noFill/>
          <a:ln w="38100">
            <a:solidFill>
              <a:srgbClr val="EEB41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7173558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Agrupar 40">
            <a:extLst>
              <a:ext uri="{FF2B5EF4-FFF2-40B4-BE49-F238E27FC236}">
                <a16:creationId xmlns:a16="http://schemas.microsoft.com/office/drawing/2014/main" id="{7341F293-0E92-41EA-B398-7960C86AAB33}"/>
              </a:ext>
            </a:extLst>
          </p:cNvPr>
          <p:cNvGrpSpPr/>
          <p:nvPr/>
        </p:nvGrpSpPr>
        <p:grpSpPr>
          <a:xfrm rot="570242">
            <a:off x="141336" y="2575998"/>
            <a:ext cx="4886861" cy="2997229"/>
            <a:chOff x="430588" y="3429518"/>
            <a:chExt cx="5263634" cy="2738644"/>
          </a:xfrm>
        </p:grpSpPr>
        <p:pic>
          <p:nvPicPr>
            <p:cNvPr id="39" name="Imagem 38">
              <a:extLst>
                <a:ext uri="{FF2B5EF4-FFF2-40B4-BE49-F238E27FC236}">
                  <a16:creationId xmlns:a16="http://schemas.microsoft.com/office/drawing/2014/main" id="{C7728542-D7F1-470D-A426-4062A60492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21043768">
              <a:off x="430588" y="3429518"/>
              <a:ext cx="5263634" cy="2738644"/>
            </a:xfrm>
            <a:prstGeom prst="rect">
              <a:avLst/>
            </a:prstGeom>
            <a:ln>
              <a:solidFill>
                <a:srgbClr val="006699"/>
              </a:solidFill>
            </a:ln>
            <a:effectLst/>
          </p:spPr>
        </p:pic>
        <p:sp>
          <p:nvSpPr>
            <p:cNvPr id="40" name="CaixaDeTexto 39">
              <a:extLst>
                <a:ext uri="{FF2B5EF4-FFF2-40B4-BE49-F238E27FC236}">
                  <a16:creationId xmlns:a16="http://schemas.microsoft.com/office/drawing/2014/main" id="{599DC38C-893F-4835-9154-0477CF32CAF3}"/>
                </a:ext>
              </a:extLst>
            </p:cNvPr>
            <p:cNvSpPr txBox="1"/>
            <p:nvPr/>
          </p:nvSpPr>
          <p:spPr>
            <a:xfrm rot="21064731">
              <a:off x="1083465" y="4491792"/>
              <a:ext cx="4232889" cy="6140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sz="3200" b="1" dirty="0">
                  <a:latin typeface="Century Gothic" panose="020B0502020202020204" pitchFamily="34" charset="0"/>
                </a:rPr>
                <a:t>Doc. por Contas</a:t>
              </a:r>
            </a:p>
          </p:txBody>
        </p:sp>
      </p:grpSp>
      <p:pic>
        <p:nvPicPr>
          <p:cNvPr id="42" name="Imagem 41">
            <a:extLst>
              <a:ext uri="{FF2B5EF4-FFF2-40B4-BE49-F238E27FC236}">
                <a16:creationId xmlns:a16="http://schemas.microsoft.com/office/drawing/2014/main" id="{9AC37607-C32A-44CA-9AA1-E319F9B34D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8201" y="4033006"/>
            <a:ext cx="4899037" cy="3780939"/>
          </a:xfrm>
          <a:prstGeom prst="rect">
            <a:avLst/>
          </a:prstGeom>
          <a:ln>
            <a:solidFill>
              <a:srgbClr val="006699"/>
            </a:solidFill>
          </a:ln>
        </p:spPr>
      </p:pic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5D5547D5-093F-4CD4-AD9A-AB46796708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252D1-CFE7-4FFB-A6D1-80511B9E9BCC}" type="slidenum">
              <a:rPr lang="pt-PT" smtClean="0"/>
              <a:pPr/>
              <a:t>31</a:t>
            </a:fld>
            <a:endParaRPr lang="pt-PT" dirty="0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15582D35-E3E1-492B-8639-E3BEDFBE8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Processos de Conferência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3F30C956-09F0-4720-AA45-8C9B766C6C54}"/>
              </a:ext>
            </a:extLst>
          </p:cNvPr>
          <p:cNvSpPr txBox="1"/>
          <p:nvPr/>
        </p:nvSpPr>
        <p:spPr>
          <a:xfrm>
            <a:off x="7929661" y="2079598"/>
            <a:ext cx="5357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600" b="1" dirty="0">
                <a:solidFill>
                  <a:srgbClr val="339933"/>
                </a:solidFill>
                <a:latin typeface="Century Gothic" panose="020B0502020202020204" pitchFamily="34" charset="0"/>
              </a:rPr>
              <a:t>SIM</a:t>
            </a:r>
            <a:endParaRPr lang="pt-PT" b="1" dirty="0">
              <a:solidFill>
                <a:srgbClr val="339933"/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9CF66768-6C3A-4C55-80CC-2C1E102ABD7B}"/>
              </a:ext>
            </a:extLst>
          </p:cNvPr>
          <p:cNvGrpSpPr/>
          <p:nvPr/>
        </p:nvGrpSpPr>
        <p:grpSpPr>
          <a:xfrm>
            <a:off x="6143349" y="2227313"/>
            <a:ext cx="3196643" cy="2003970"/>
            <a:chOff x="3307651" y="2285269"/>
            <a:chExt cx="4101122" cy="1585761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F8E6CCEB-7347-4675-82E3-4BEA158F5EC5}"/>
                </a:ext>
              </a:extLst>
            </p:cNvPr>
            <p:cNvSpPr/>
            <p:nvPr/>
          </p:nvSpPr>
          <p:spPr>
            <a:xfrm>
              <a:off x="3630954" y="2470435"/>
              <a:ext cx="3777819" cy="140059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pt-PT" sz="1400" dirty="0">
                  <a:solidFill>
                    <a:schemeClr val="tx1"/>
                  </a:solidFill>
                  <a:latin typeface="Century Gothic" panose="020B0502020202020204" pitchFamily="34" charset="0"/>
                </a:rPr>
                <a:t>Verificar se as </a:t>
              </a:r>
              <a:r>
                <a:rPr lang="pt-PT" sz="1600" b="1" dirty="0">
                  <a:solidFill>
                    <a:schemeClr val="tx1"/>
                  </a:solidFill>
                  <a:latin typeface="Century Gothic" panose="020B0502020202020204" pitchFamily="34" charset="0"/>
                </a:rPr>
                <a:t>Contas Correntes </a:t>
              </a:r>
              <a:r>
                <a:rPr lang="pt-PT" sz="1400" dirty="0">
                  <a:solidFill>
                    <a:schemeClr val="tx1"/>
                  </a:solidFill>
                  <a:latin typeface="Century Gothic" panose="020B0502020202020204" pitchFamily="34" charset="0"/>
                </a:rPr>
                <a:t>(Doc. Contas) estão coerentes com a </a:t>
              </a:r>
              <a:r>
                <a:rPr lang="pt-PT" sz="1600" b="1" dirty="0">
                  <a:solidFill>
                    <a:schemeClr val="tx1"/>
                  </a:solidFill>
                  <a:latin typeface="Century Gothic" panose="020B0502020202020204" pitchFamily="34" charset="0"/>
                </a:rPr>
                <a:t>Contabilidade</a:t>
              </a:r>
              <a:r>
                <a:rPr lang="pt-PT" sz="1400" dirty="0">
                  <a:solidFill>
                    <a:schemeClr val="tx1"/>
                  </a:solidFill>
                  <a:latin typeface="Century Gothic" panose="020B0502020202020204" pitchFamily="34" charset="0"/>
                </a:rPr>
                <a:t> (Extrato de Contas e/ou Balancete de Razão Geral) 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9264D76-3A76-48A2-A402-EFF2930BD306}"/>
                </a:ext>
              </a:extLst>
            </p:cNvPr>
            <p:cNvSpPr/>
            <p:nvPr/>
          </p:nvSpPr>
          <p:spPr>
            <a:xfrm>
              <a:off x="3307651" y="2285269"/>
              <a:ext cx="646605" cy="370333"/>
            </a:xfrm>
            <a:prstGeom prst="ellipse">
              <a:avLst/>
            </a:prstGeom>
            <a:solidFill>
              <a:srgbClr val="0066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3</a:t>
              </a:r>
            </a:p>
          </p:txBody>
        </p:sp>
      </p:grp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667047AC-ABD6-4675-A88E-5B3C511B3897}"/>
              </a:ext>
            </a:extLst>
          </p:cNvPr>
          <p:cNvGrpSpPr/>
          <p:nvPr/>
        </p:nvGrpSpPr>
        <p:grpSpPr>
          <a:xfrm>
            <a:off x="2228770" y="1051127"/>
            <a:ext cx="3325686" cy="1087801"/>
            <a:chOff x="2697401" y="2216804"/>
            <a:chExt cx="3325686" cy="1087801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16" name="Retângulo 15">
              <a:extLst>
                <a:ext uri="{FF2B5EF4-FFF2-40B4-BE49-F238E27FC236}">
                  <a16:creationId xmlns:a16="http://schemas.microsoft.com/office/drawing/2014/main" id="{455A7E81-8E00-478D-9BFF-3A001BD427FF}"/>
                </a:ext>
              </a:extLst>
            </p:cNvPr>
            <p:cNvSpPr/>
            <p:nvPr/>
          </p:nvSpPr>
          <p:spPr>
            <a:xfrm>
              <a:off x="2946394" y="2470435"/>
              <a:ext cx="3076693" cy="83417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pt-PT" sz="1400" dirty="0">
                  <a:solidFill>
                    <a:schemeClr val="tx1"/>
                  </a:solidFill>
                  <a:latin typeface="Century Gothic" panose="020B0502020202020204" pitchFamily="34" charset="0"/>
                </a:rPr>
                <a:t>Verificar se os </a:t>
              </a:r>
              <a:r>
                <a:rPr lang="pt-PT" sz="1600" b="1" dirty="0">
                  <a:solidFill>
                    <a:schemeClr val="tx1"/>
                  </a:solidFill>
                  <a:latin typeface="Century Gothic" panose="020B0502020202020204" pitchFamily="34" charset="0"/>
                </a:rPr>
                <a:t>Doc. por Datas </a:t>
              </a:r>
              <a:r>
                <a:rPr lang="pt-PT" sz="1400" dirty="0">
                  <a:solidFill>
                    <a:schemeClr val="tx1"/>
                  </a:solidFill>
                  <a:latin typeface="Century Gothic" panose="020B0502020202020204" pitchFamily="34" charset="0"/>
                </a:rPr>
                <a:t>estão coerentes com os </a:t>
              </a:r>
              <a:r>
                <a:rPr lang="pt-PT" sz="1600" b="1" dirty="0">
                  <a:solidFill>
                    <a:schemeClr val="tx1"/>
                  </a:solidFill>
                  <a:latin typeface="Century Gothic" panose="020B0502020202020204" pitchFamily="34" charset="0"/>
                </a:rPr>
                <a:t>Doc. por Contas.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347BF63-F8F9-4928-A319-5EE04D9B0484}"/>
                </a:ext>
              </a:extLst>
            </p:cNvPr>
            <p:cNvSpPr/>
            <p:nvPr/>
          </p:nvSpPr>
          <p:spPr>
            <a:xfrm>
              <a:off x="2697401" y="2216804"/>
              <a:ext cx="497985" cy="492845"/>
            </a:xfrm>
            <a:prstGeom prst="ellipse">
              <a:avLst/>
            </a:prstGeom>
            <a:solidFill>
              <a:srgbClr val="0066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b="1" dirty="0"/>
                <a:t>2</a:t>
              </a:r>
            </a:p>
          </p:txBody>
        </p:sp>
      </p:grpSp>
      <p:sp>
        <p:nvSpPr>
          <p:cNvPr id="18" name="Losango 17">
            <a:extLst>
              <a:ext uri="{FF2B5EF4-FFF2-40B4-BE49-F238E27FC236}">
                <a16:creationId xmlns:a16="http://schemas.microsoft.com/office/drawing/2014/main" id="{78F222E3-A7D4-442C-AE33-C0669BD7C63D}"/>
              </a:ext>
            </a:extLst>
          </p:cNvPr>
          <p:cNvSpPr/>
          <p:nvPr/>
        </p:nvSpPr>
        <p:spPr>
          <a:xfrm>
            <a:off x="6934085" y="1308396"/>
            <a:ext cx="1870283" cy="836157"/>
          </a:xfrm>
          <a:prstGeom prst="diamond">
            <a:avLst/>
          </a:prstGeom>
          <a:solidFill>
            <a:schemeClr val="bg2">
              <a:lumMod val="40000"/>
              <a:lumOff val="6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400" dirty="0">
                <a:solidFill>
                  <a:schemeClr val="tx1"/>
                </a:solidFill>
              </a:rPr>
              <a:t>Estão coerentes?</a:t>
            </a:r>
          </a:p>
        </p:txBody>
      </p:sp>
      <p:cxnSp>
        <p:nvCxnSpPr>
          <p:cNvPr id="19" name="Conexão reta 18">
            <a:extLst>
              <a:ext uri="{FF2B5EF4-FFF2-40B4-BE49-F238E27FC236}">
                <a16:creationId xmlns:a16="http://schemas.microsoft.com/office/drawing/2014/main" id="{692CD355-C1DF-4AA6-B732-8E11F33700C9}"/>
              </a:ext>
            </a:extLst>
          </p:cNvPr>
          <p:cNvCxnSpPr>
            <a:cxnSpLocks/>
            <a:stCxn id="18" idx="1"/>
            <a:endCxn id="16" idx="3"/>
          </p:cNvCxnSpPr>
          <p:nvPr/>
        </p:nvCxnSpPr>
        <p:spPr>
          <a:xfrm flipH="1" flipV="1">
            <a:off x="5554456" y="1721843"/>
            <a:ext cx="1379629" cy="4632"/>
          </a:xfrm>
          <a:prstGeom prst="line">
            <a:avLst/>
          </a:prstGeom>
          <a:ln w="38100">
            <a:solidFill>
              <a:srgbClr val="339933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xão reta unidirecional 19">
            <a:extLst>
              <a:ext uri="{FF2B5EF4-FFF2-40B4-BE49-F238E27FC236}">
                <a16:creationId xmlns:a16="http://schemas.microsoft.com/office/drawing/2014/main" id="{8C5F3A46-B746-4974-957D-88099509E144}"/>
              </a:ext>
            </a:extLst>
          </p:cNvPr>
          <p:cNvCxnSpPr>
            <a:cxnSpLocks/>
            <a:stCxn id="18" idx="2"/>
            <a:endCxn id="10" idx="0"/>
          </p:cNvCxnSpPr>
          <p:nvPr/>
        </p:nvCxnSpPr>
        <p:spPr>
          <a:xfrm flipH="1">
            <a:off x="7867671" y="2144553"/>
            <a:ext cx="1556" cy="316760"/>
          </a:xfrm>
          <a:prstGeom prst="straightConnector1">
            <a:avLst/>
          </a:prstGeom>
          <a:ln w="38100">
            <a:solidFill>
              <a:srgbClr val="33993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34" name="Modelo 3D 33" descr="Aviso">
                <a:extLst>
                  <a:ext uri="{FF2B5EF4-FFF2-40B4-BE49-F238E27FC236}">
                    <a16:creationId xmlns:a16="http://schemas.microsoft.com/office/drawing/2014/main" id="{4452070E-DE33-4166-B8D8-7A8C55E7CD8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13045159"/>
                  </p:ext>
                </p:extLst>
              </p:nvPr>
            </p:nvGraphicFramePr>
            <p:xfrm rot="21378375">
              <a:off x="1651171" y="1320269"/>
              <a:ext cx="731094" cy="800673"/>
            </p:xfrm>
            <a:graphic>
              <a:graphicData uri="http://schemas.microsoft.com/office/drawing/2017/model3d">
                <am3d:model3d r:embed="rId4">
                  <am3d:spPr>
                    <a:xfrm rot="21378375">
                      <a:off x="0" y="0"/>
                      <a:ext cx="731094" cy="800673"/>
                    </a:xfrm>
                    <a:prstGeom prst="rect">
                      <a:avLst/>
                    </a:prstGeom>
                  </am3d:spPr>
                  <am3d:camera>
                    <am3d:pos x="0" y="0" z="6335163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0271560" d="1000000"/>
                    <am3d:preTrans dx="0" dy="-16278167" dz="-464067"/>
                    <am3d:scale>
                      <am3d:sx n="1000000" d="1000000"/>
                      <am3d:sy n="1000000" d="1000000"/>
                      <am3d:sz n="1000000" d="1000000"/>
                    </am3d:scale>
                    <am3d:rot ax="-10706850" ay="-2206468" az="10744283"/>
                    <am3d:postTrans dx="0" dy="0" dz="0"/>
                  </am3d:trans>
                  <am3d:attrSrcUrl r:id="rId5"/>
                  <am3d:raster rName="Office3DRenderer" rVer="16.0.8326">
                    <am3d:blip r:embed="rId6"/>
                  </am3d:raster>
                  <am3d:objViewport viewportSz="106853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34" name="Modelo 3D 33" descr="Aviso">
                <a:extLst>
                  <a:ext uri="{FF2B5EF4-FFF2-40B4-BE49-F238E27FC236}">
                    <a16:creationId xmlns:a16="http://schemas.microsoft.com/office/drawing/2014/main" id="{4452070E-DE33-4166-B8D8-7A8C55E7CD8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rot="21378375">
                <a:off x="1651171" y="1320269"/>
                <a:ext cx="731094" cy="800673"/>
              </a:xfrm>
              <a:prstGeom prst="rect">
                <a:avLst/>
              </a:prstGeom>
            </p:spPr>
          </p:pic>
        </mc:Fallback>
      </mc:AlternateContent>
      <p:sp>
        <p:nvSpPr>
          <p:cNvPr id="44" name="CaixaDeTexto 43">
            <a:extLst>
              <a:ext uri="{FF2B5EF4-FFF2-40B4-BE49-F238E27FC236}">
                <a16:creationId xmlns:a16="http://schemas.microsoft.com/office/drawing/2014/main" id="{52EA39D3-7D4A-4E79-AF40-A2B960A5142D}"/>
              </a:ext>
            </a:extLst>
          </p:cNvPr>
          <p:cNvSpPr txBox="1"/>
          <p:nvPr/>
        </p:nvSpPr>
        <p:spPr>
          <a:xfrm>
            <a:off x="4475110" y="4809369"/>
            <a:ext cx="420521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3200" b="1" dirty="0">
                <a:latin typeface="Century Gothic" panose="020B0502020202020204" pitchFamily="34" charset="0"/>
              </a:rPr>
              <a:t>Extrato de Contas ou </a:t>
            </a:r>
          </a:p>
          <a:p>
            <a:pPr algn="ctr"/>
            <a:r>
              <a:rPr lang="pt-PT" sz="3200" b="1" dirty="0">
                <a:latin typeface="Century Gothic" panose="020B0502020202020204" pitchFamily="34" charset="0"/>
              </a:rPr>
              <a:t>Balancete de Razão Geral</a:t>
            </a:r>
          </a:p>
        </p:txBody>
      </p: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542E7A36-AEA3-444B-86CD-7D7E771A8A85}"/>
              </a:ext>
            </a:extLst>
          </p:cNvPr>
          <p:cNvSpPr txBox="1"/>
          <p:nvPr/>
        </p:nvSpPr>
        <p:spPr>
          <a:xfrm>
            <a:off x="2314373" y="4541975"/>
            <a:ext cx="39298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3200" b="1" dirty="0">
                <a:latin typeface="Century Gothic" panose="020B0502020202020204" pitchFamily="34" charset="0"/>
              </a:rPr>
              <a:t>VS</a:t>
            </a:r>
          </a:p>
        </p:txBody>
      </p:sp>
    </p:spTree>
    <p:extLst>
      <p:ext uri="{BB962C8B-B14F-4D97-AF65-F5344CB8AC3E}">
        <p14:creationId xmlns:p14="http://schemas.microsoft.com/office/powerpoint/2010/main" val="21890195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9523A393-3703-4CA7-8C30-AB63C91BF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252D1-CFE7-4FFB-A6D1-80511B9E9BCC}" type="slidenum">
              <a:rPr lang="pt-PT" smtClean="0"/>
              <a:pPr/>
              <a:t>32</a:t>
            </a:fld>
            <a:endParaRPr lang="pt-PT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1952BB6-E8A9-472F-841A-A0D109C3D5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4351" y="2655704"/>
            <a:ext cx="5318486" cy="1546592"/>
          </a:xfrm>
        </p:spPr>
        <p:txBody>
          <a:bodyPr>
            <a:noAutofit/>
          </a:bodyPr>
          <a:lstStyle/>
          <a:p>
            <a:r>
              <a:rPr lang="pt-PT" sz="3200" dirty="0"/>
              <a:t>Contabilidade Orçamental SICC SNC-AP</a:t>
            </a:r>
            <a:endParaRPr lang="pt-PT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038617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8168B5A9-2B15-43A2-AC1C-74636EB6B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341810" y="6356352"/>
            <a:ext cx="2228850" cy="365125"/>
          </a:xfrm>
        </p:spPr>
        <p:txBody>
          <a:bodyPr/>
          <a:lstStyle/>
          <a:p>
            <a:fld id="{7A8252D1-CFE7-4FFB-A6D1-80511B9E9BCC}" type="slidenum">
              <a:rPr lang="pt-PT" smtClean="0"/>
              <a:pPr/>
              <a:t>33</a:t>
            </a:fld>
            <a:endParaRPr lang="pt-PT" dirty="0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B61FA321-5D6F-4606-B682-BE791EB6F3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536335"/>
            <a:ext cx="9144000" cy="522000"/>
          </a:xfrm>
        </p:spPr>
        <p:txBody>
          <a:bodyPr/>
          <a:lstStyle/>
          <a:p>
            <a:r>
              <a:rPr lang="pt-PT" dirty="0"/>
              <a:t>Contabilidade Orçamental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BE8EB0C-FE1C-4D4D-85A9-73A4A3094E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925" y="1196174"/>
            <a:ext cx="8562990" cy="5480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5965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Retângulo 78">
            <a:extLst>
              <a:ext uri="{FF2B5EF4-FFF2-40B4-BE49-F238E27FC236}">
                <a16:creationId xmlns:a16="http://schemas.microsoft.com/office/drawing/2014/main" id="{478D0AED-8C0A-4013-ACFF-289A666D7F78}"/>
              </a:ext>
            </a:extLst>
          </p:cNvPr>
          <p:cNvSpPr/>
          <p:nvPr/>
        </p:nvSpPr>
        <p:spPr>
          <a:xfrm>
            <a:off x="5226073" y="1163791"/>
            <a:ext cx="1562194" cy="3919589"/>
          </a:xfrm>
          <a:prstGeom prst="rect">
            <a:avLst/>
          </a:prstGeom>
          <a:noFill/>
          <a:ln w="285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" name="Marcador de Posição do Número do Diapositivo 1">
            <a:extLst>
              <a:ext uri="{FF2B5EF4-FFF2-40B4-BE49-F238E27FC236}">
                <a16:creationId xmlns:a16="http://schemas.microsoft.com/office/drawing/2014/main" id="{C990DBB8-11F7-4004-BC0E-D3403D07F1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252D1-CFE7-4FFB-A6D1-80511B9E9BCC}" type="slidenum">
              <a:rPr lang="pt-PT" smtClean="0"/>
              <a:pPr/>
              <a:t>34</a:t>
            </a:fld>
            <a:endParaRPr lang="pt-PT" dirty="0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0E1DE9DF-5572-42A2-9078-5ED62DAF75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Registos na Contabilidade Orçamental no SICC </a:t>
            </a:r>
          </a:p>
        </p:txBody>
      </p:sp>
      <p:graphicFrame>
        <p:nvGraphicFramePr>
          <p:cNvPr id="3" name="Tabela 2">
            <a:extLst>
              <a:ext uri="{FF2B5EF4-FFF2-40B4-BE49-F238E27FC236}">
                <a16:creationId xmlns:a16="http://schemas.microsoft.com/office/drawing/2014/main" id="{9EA15335-B7BA-4AF7-8557-9F4D836A13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0038454"/>
              </p:ext>
            </p:extLst>
          </p:nvPr>
        </p:nvGraphicFramePr>
        <p:xfrm>
          <a:off x="213287" y="1261769"/>
          <a:ext cx="972000" cy="914400"/>
        </p:xfrm>
        <a:graphic>
          <a:graphicData uri="http://schemas.openxmlformats.org/drawingml/2006/table">
            <a:tbl>
              <a:tblPr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480812">
                  <a:extLst>
                    <a:ext uri="{9D8B030D-6E8A-4147-A177-3AD203B41FA5}">
                      <a16:colId xmlns:a16="http://schemas.microsoft.com/office/drawing/2014/main" val="272930719"/>
                    </a:ext>
                  </a:extLst>
                </a:gridCol>
                <a:gridCol w="491188">
                  <a:extLst>
                    <a:ext uri="{9D8B030D-6E8A-4147-A177-3AD203B41FA5}">
                      <a16:colId xmlns:a16="http://schemas.microsoft.com/office/drawing/2014/main" val="583064235"/>
                    </a:ext>
                  </a:extLst>
                </a:gridCol>
              </a:tblGrid>
              <a:tr h="421045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pt-PT" sz="2600" b="1" u="none" strike="noStrike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CB</a:t>
                      </a:r>
                      <a:endParaRPr lang="pt-PT" sz="2600" b="1" i="0" u="none" strike="noStrike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00808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9734189"/>
                  </a:ext>
                </a:extLst>
              </a:tr>
              <a:tr h="493355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600" b="1" u="none" strike="noStrike" dirty="0">
                          <a:effectLst/>
                          <a:latin typeface="+mj-lt"/>
                        </a:rPr>
                        <a:t>024</a:t>
                      </a:r>
                      <a:endParaRPr lang="pt-PT" sz="16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600" b="1" u="none" strike="noStrike" dirty="0">
                          <a:effectLst/>
                          <a:latin typeface="+mj-lt"/>
                        </a:rPr>
                        <a:t>0251</a:t>
                      </a:r>
                      <a:endParaRPr lang="pt-PT" sz="16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4462247"/>
                  </a:ext>
                </a:extLst>
              </a:tr>
            </a:tbl>
          </a:graphicData>
        </a:graphic>
      </p:graphicFrame>
      <p:graphicFrame>
        <p:nvGraphicFramePr>
          <p:cNvPr id="13" name="Tabela 12">
            <a:extLst>
              <a:ext uri="{FF2B5EF4-FFF2-40B4-BE49-F238E27FC236}">
                <a16:creationId xmlns:a16="http://schemas.microsoft.com/office/drawing/2014/main" id="{BB9095BC-F5CE-49BB-AEB7-23671F6D74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5891316"/>
              </p:ext>
            </p:extLst>
          </p:nvPr>
        </p:nvGraphicFramePr>
        <p:xfrm>
          <a:off x="1483951" y="1261769"/>
          <a:ext cx="972000" cy="914400"/>
        </p:xfrm>
        <a:graphic>
          <a:graphicData uri="http://schemas.openxmlformats.org/drawingml/2006/table">
            <a:tbl>
              <a:tblPr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486000">
                  <a:extLst>
                    <a:ext uri="{9D8B030D-6E8A-4147-A177-3AD203B41FA5}">
                      <a16:colId xmlns:a16="http://schemas.microsoft.com/office/drawing/2014/main" val="272930719"/>
                    </a:ext>
                  </a:extLst>
                </a:gridCol>
                <a:gridCol w="486000">
                  <a:extLst>
                    <a:ext uri="{9D8B030D-6E8A-4147-A177-3AD203B41FA5}">
                      <a16:colId xmlns:a16="http://schemas.microsoft.com/office/drawing/2014/main" val="583064235"/>
                    </a:ext>
                  </a:extLst>
                </a:gridCol>
              </a:tblGrid>
              <a:tr h="421045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pt-PT" sz="2600" b="1" u="none" strike="noStrike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CM</a:t>
                      </a:r>
                      <a:endParaRPr lang="pt-PT" sz="2600" b="1" i="0" u="none" strike="noStrike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9734189"/>
                  </a:ext>
                </a:extLst>
              </a:tr>
              <a:tr h="493355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600" b="0" u="none" strike="noStrike" dirty="0">
                          <a:effectLst/>
                          <a:latin typeface="+mj-lt"/>
                        </a:rPr>
                        <a:t>0252</a:t>
                      </a:r>
                      <a:endParaRPr lang="pt-PT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600" b="0" u="none" strike="noStrike" dirty="0">
                          <a:effectLst/>
                          <a:latin typeface="+mj-lt"/>
                        </a:rPr>
                        <a:t>0261</a:t>
                      </a:r>
                      <a:endParaRPr lang="pt-PT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>
                    <a:lnR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462247"/>
                  </a:ext>
                </a:extLst>
              </a:tr>
            </a:tbl>
          </a:graphicData>
        </a:graphic>
      </p:graphicFrame>
      <p:graphicFrame>
        <p:nvGraphicFramePr>
          <p:cNvPr id="14" name="Tabela 13">
            <a:extLst>
              <a:ext uri="{FF2B5EF4-FFF2-40B4-BE49-F238E27FC236}">
                <a16:creationId xmlns:a16="http://schemas.microsoft.com/office/drawing/2014/main" id="{7D279E57-EE07-4E92-9C93-681C78AEAD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0187440"/>
              </p:ext>
            </p:extLst>
          </p:nvPr>
        </p:nvGraphicFramePr>
        <p:xfrm>
          <a:off x="2754614" y="1259956"/>
          <a:ext cx="972000" cy="919540"/>
        </p:xfrm>
        <a:graphic>
          <a:graphicData uri="http://schemas.openxmlformats.org/drawingml/2006/table">
            <a:tbl>
              <a:tblPr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486000">
                  <a:extLst>
                    <a:ext uri="{9D8B030D-6E8A-4147-A177-3AD203B41FA5}">
                      <a16:colId xmlns:a16="http://schemas.microsoft.com/office/drawing/2014/main" val="272930719"/>
                    </a:ext>
                  </a:extLst>
                </a:gridCol>
                <a:gridCol w="486000">
                  <a:extLst>
                    <a:ext uri="{9D8B030D-6E8A-4147-A177-3AD203B41FA5}">
                      <a16:colId xmlns:a16="http://schemas.microsoft.com/office/drawing/2014/main" val="583064235"/>
                    </a:ext>
                  </a:extLst>
                </a:gridCol>
              </a:tblGrid>
              <a:tr h="400625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pt-PT" sz="2600" b="1" u="none" strike="noStrike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CP</a:t>
                      </a:r>
                      <a:endParaRPr lang="pt-PT" sz="2600" b="1" i="0" u="none" strike="noStrike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00808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9734189"/>
                  </a:ext>
                </a:extLst>
              </a:tr>
              <a:tr h="513775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600" b="1" u="none" strike="noStrike" dirty="0">
                          <a:effectLst/>
                          <a:latin typeface="+mj-lt"/>
                        </a:rPr>
                        <a:t>0252</a:t>
                      </a:r>
                      <a:endParaRPr lang="pt-PT" sz="16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600" b="1" u="none" strike="noStrike" dirty="0">
                          <a:effectLst/>
                          <a:latin typeface="+mj-lt"/>
                        </a:rPr>
                        <a:t>0261</a:t>
                      </a:r>
                      <a:endParaRPr lang="pt-PT" sz="16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4462247"/>
                  </a:ext>
                </a:extLst>
              </a:tr>
            </a:tbl>
          </a:graphicData>
        </a:graphic>
      </p:graphicFrame>
      <p:graphicFrame>
        <p:nvGraphicFramePr>
          <p:cNvPr id="15" name="Tabela 14">
            <a:extLst>
              <a:ext uri="{FF2B5EF4-FFF2-40B4-BE49-F238E27FC236}">
                <a16:creationId xmlns:a16="http://schemas.microsoft.com/office/drawing/2014/main" id="{360007ED-8752-4C85-8351-C734C39FC0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8429024"/>
              </p:ext>
            </p:extLst>
          </p:nvPr>
        </p:nvGraphicFramePr>
        <p:xfrm>
          <a:off x="4025276" y="1254515"/>
          <a:ext cx="972000" cy="919540"/>
        </p:xfrm>
        <a:graphic>
          <a:graphicData uri="http://schemas.openxmlformats.org/drawingml/2006/table">
            <a:tbl>
              <a:tblPr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486000">
                  <a:extLst>
                    <a:ext uri="{9D8B030D-6E8A-4147-A177-3AD203B41FA5}">
                      <a16:colId xmlns:a16="http://schemas.microsoft.com/office/drawing/2014/main" val="272930719"/>
                    </a:ext>
                  </a:extLst>
                </a:gridCol>
                <a:gridCol w="486000">
                  <a:extLst>
                    <a:ext uri="{9D8B030D-6E8A-4147-A177-3AD203B41FA5}">
                      <a16:colId xmlns:a16="http://schemas.microsoft.com/office/drawing/2014/main" val="583064235"/>
                    </a:ext>
                  </a:extLst>
                </a:gridCol>
              </a:tblGrid>
              <a:tr h="400625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pt-PT" sz="2600" b="1" i="0" u="none" strike="noStrike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P1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9734189"/>
                  </a:ext>
                </a:extLst>
              </a:tr>
              <a:tr h="513775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600" b="1" u="none" strike="noStrike" dirty="0">
                          <a:effectLst/>
                          <a:latin typeface="+mj-lt"/>
                        </a:rPr>
                        <a:t>0262</a:t>
                      </a:r>
                      <a:endParaRPr lang="pt-PT" sz="16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600" b="1" u="none" strike="noStrike" dirty="0">
                          <a:effectLst/>
                          <a:latin typeface="+mj-lt"/>
                        </a:rPr>
                        <a:t>0271</a:t>
                      </a:r>
                      <a:endParaRPr lang="pt-PT" sz="16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4462247"/>
                  </a:ext>
                </a:extLst>
              </a:tr>
            </a:tbl>
          </a:graphicData>
        </a:graphic>
      </p:graphicFrame>
      <p:graphicFrame>
        <p:nvGraphicFramePr>
          <p:cNvPr id="16" name="Tabela 15">
            <a:extLst>
              <a:ext uri="{FF2B5EF4-FFF2-40B4-BE49-F238E27FC236}">
                <a16:creationId xmlns:a16="http://schemas.microsoft.com/office/drawing/2014/main" id="{ADED1ACA-4323-4383-9ED6-E3576CD920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8566970"/>
              </p:ext>
            </p:extLst>
          </p:nvPr>
        </p:nvGraphicFramePr>
        <p:xfrm>
          <a:off x="5443719" y="1252532"/>
          <a:ext cx="972000" cy="920511"/>
        </p:xfrm>
        <a:graphic>
          <a:graphicData uri="http://schemas.openxmlformats.org/drawingml/2006/table">
            <a:tbl>
              <a:tblPr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486000">
                  <a:extLst>
                    <a:ext uri="{9D8B030D-6E8A-4147-A177-3AD203B41FA5}">
                      <a16:colId xmlns:a16="http://schemas.microsoft.com/office/drawing/2014/main" val="272930719"/>
                    </a:ext>
                  </a:extLst>
                </a:gridCol>
                <a:gridCol w="486000">
                  <a:extLst>
                    <a:ext uri="{9D8B030D-6E8A-4147-A177-3AD203B41FA5}">
                      <a16:colId xmlns:a16="http://schemas.microsoft.com/office/drawing/2014/main" val="583064235"/>
                    </a:ext>
                  </a:extLst>
                </a:gridCol>
              </a:tblGrid>
              <a:tr h="399654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pt-PT" sz="2600" b="1" i="0" u="none" strike="noStrike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P2</a:t>
                      </a:r>
                    </a:p>
                  </a:txBody>
                  <a:tcPr marL="9525" marR="9525" marT="9525" marB="0" anchor="ctr">
                    <a:solidFill>
                      <a:srgbClr val="00808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9734189"/>
                  </a:ext>
                </a:extLst>
              </a:tr>
              <a:tr h="514746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600" b="1" u="none" strike="noStrike" dirty="0">
                          <a:effectLst/>
                          <a:latin typeface="+mj-lt"/>
                        </a:rPr>
                        <a:t>0262</a:t>
                      </a:r>
                      <a:endParaRPr lang="pt-PT" sz="16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600" b="1" u="none" strike="noStrike" dirty="0">
                          <a:effectLst/>
                          <a:latin typeface="+mj-lt"/>
                        </a:rPr>
                        <a:t>0271</a:t>
                      </a:r>
                      <a:endParaRPr lang="pt-PT" sz="16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4462247"/>
                  </a:ext>
                </a:extLst>
              </a:tr>
            </a:tbl>
          </a:graphicData>
        </a:graphic>
      </p:graphicFrame>
      <p:graphicFrame>
        <p:nvGraphicFramePr>
          <p:cNvPr id="9" name="Tabela 8">
            <a:extLst>
              <a:ext uri="{FF2B5EF4-FFF2-40B4-BE49-F238E27FC236}">
                <a16:creationId xmlns:a16="http://schemas.microsoft.com/office/drawing/2014/main" id="{639AEB5C-A309-427D-B6F8-00D341EE93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2025700"/>
              </p:ext>
            </p:extLst>
          </p:nvPr>
        </p:nvGraphicFramePr>
        <p:xfrm>
          <a:off x="7272599" y="1243296"/>
          <a:ext cx="972000" cy="914400"/>
        </p:xfrm>
        <a:graphic>
          <a:graphicData uri="http://schemas.openxmlformats.org/drawingml/2006/table">
            <a:tbl>
              <a:tblPr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486000">
                  <a:extLst>
                    <a:ext uri="{9D8B030D-6E8A-4147-A177-3AD203B41FA5}">
                      <a16:colId xmlns:a16="http://schemas.microsoft.com/office/drawing/2014/main" val="272930719"/>
                    </a:ext>
                  </a:extLst>
                </a:gridCol>
                <a:gridCol w="486000">
                  <a:extLst>
                    <a:ext uri="{9D8B030D-6E8A-4147-A177-3AD203B41FA5}">
                      <a16:colId xmlns:a16="http://schemas.microsoft.com/office/drawing/2014/main" val="583064235"/>
                    </a:ext>
                  </a:extLst>
                </a:gridCol>
              </a:tblGrid>
              <a:tr h="406612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pt-PT" sz="2600" b="1" i="0" u="none" strike="noStrike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AP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9734189"/>
                  </a:ext>
                </a:extLst>
              </a:tr>
              <a:tr h="253894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pt-PT" sz="1600" b="0" u="none" strike="noStrike" dirty="0">
                          <a:effectLst/>
                          <a:latin typeface="+mj-lt"/>
                        </a:rPr>
                        <a:t>0272</a:t>
                      </a:r>
                      <a:endParaRPr lang="pt-PT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600" b="0" u="none" strike="noStrike" dirty="0">
                          <a:effectLst/>
                          <a:latin typeface="+mj-lt"/>
                        </a:rPr>
                        <a:t>0281</a:t>
                      </a:r>
                      <a:endParaRPr lang="pt-PT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>
                    <a:lnR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94462247"/>
                  </a:ext>
                </a:extLst>
              </a:tr>
              <a:tr h="253894">
                <a:tc vMerge="1">
                  <a:txBody>
                    <a:bodyPr/>
                    <a:lstStyle/>
                    <a:p>
                      <a:pPr algn="ctr" fontAlgn="ctr"/>
                      <a:endParaRPr lang="pt-PT" sz="16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0282</a:t>
                      </a:r>
                    </a:p>
                  </a:txBody>
                  <a:tcPr marL="9525" marR="9525" marT="9525" marB="0" anchor="ctr">
                    <a:lnR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8924177"/>
                  </a:ext>
                </a:extLst>
              </a:tr>
            </a:tbl>
          </a:graphicData>
        </a:graphic>
      </p:graphicFrame>
      <p:graphicFrame>
        <p:nvGraphicFramePr>
          <p:cNvPr id="17" name="Tabela 16">
            <a:extLst>
              <a:ext uri="{FF2B5EF4-FFF2-40B4-BE49-F238E27FC236}">
                <a16:creationId xmlns:a16="http://schemas.microsoft.com/office/drawing/2014/main" id="{71891BB2-69CF-4F2D-B399-9CF03EF1FE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6901841"/>
              </p:ext>
            </p:extLst>
          </p:nvPr>
        </p:nvGraphicFramePr>
        <p:xfrm>
          <a:off x="8693106" y="1246596"/>
          <a:ext cx="972000" cy="912495"/>
        </p:xfrm>
        <a:graphic>
          <a:graphicData uri="http://schemas.openxmlformats.org/drawingml/2006/table">
            <a:tbl>
              <a:tblPr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486000">
                  <a:extLst>
                    <a:ext uri="{9D8B030D-6E8A-4147-A177-3AD203B41FA5}">
                      <a16:colId xmlns:a16="http://schemas.microsoft.com/office/drawing/2014/main" val="272930719"/>
                    </a:ext>
                  </a:extLst>
                </a:gridCol>
                <a:gridCol w="486000">
                  <a:extLst>
                    <a:ext uri="{9D8B030D-6E8A-4147-A177-3AD203B41FA5}">
                      <a16:colId xmlns:a16="http://schemas.microsoft.com/office/drawing/2014/main" val="583064235"/>
                    </a:ext>
                  </a:extLst>
                </a:gridCol>
              </a:tblGrid>
              <a:tr h="400209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pt-PT" sz="2600" b="1" i="0" u="none" strike="noStrike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PG</a:t>
                      </a:r>
                    </a:p>
                  </a:txBody>
                  <a:tcPr marL="9525" marR="9525" marT="9525" marB="0" anchor="ctr">
                    <a:solidFill>
                      <a:srgbClr val="00808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9734189"/>
                  </a:ext>
                </a:extLst>
              </a:tr>
              <a:tr h="249896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pt-PT" sz="1600" b="1" u="none" strike="noStrike" dirty="0">
                          <a:effectLst/>
                          <a:latin typeface="+mj-lt"/>
                        </a:rPr>
                        <a:t>0272</a:t>
                      </a:r>
                      <a:endParaRPr lang="pt-PT" sz="16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600" b="1" u="none" strike="noStrike" dirty="0">
                          <a:effectLst/>
                          <a:latin typeface="+mj-lt"/>
                        </a:rPr>
                        <a:t>0281</a:t>
                      </a:r>
                      <a:endParaRPr lang="pt-PT" sz="16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4462247"/>
                  </a:ext>
                </a:extLst>
              </a:tr>
              <a:tr h="249896">
                <a:tc vMerge="1">
                  <a:txBody>
                    <a:bodyPr/>
                    <a:lstStyle/>
                    <a:p>
                      <a:pPr algn="ctr" fontAlgn="ctr"/>
                      <a:endParaRPr lang="pt-PT" sz="16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0282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78924177"/>
                  </a:ext>
                </a:extLst>
              </a:tr>
            </a:tbl>
          </a:graphicData>
        </a:graphic>
      </p:graphicFrame>
      <p:cxnSp>
        <p:nvCxnSpPr>
          <p:cNvPr id="8" name="Conexão reta unidirecional 7">
            <a:extLst>
              <a:ext uri="{FF2B5EF4-FFF2-40B4-BE49-F238E27FC236}">
                <a16:creationId xmlns:a16="http://schemas.microsoft.com/office/drawing/2014/main" id="{0FB03516-86D3-4BC6-9CC2-4FB95F64CFD5}"/>
              </a:ext>
            </a:extLst>
          </p:cNvPr>
          <p:cNvCxnSpPr>
            <a:cxnSpLocks/>
            <a:stCxn id="3" idx="3"/>
            <a:endCxn id="13" idx="1"/>
          </p:cNvCxnSpPr>
          <p:nvPr/>
        </p:nvCxnSpPr>
        <p:spPr>
          <a:xfrm>
            <a:off x="1185287" y="1718969"/>
            <a:ext cx="298664" cy="0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8" name="Tabela 17">
            <a:extLst>
              <a:ext uri="{FF2B5EF4-FFF2-40B4-BE49-F238E27FC236}">
                <a16:creationId xmlns:a16="http://schemas.microsoft.com/office/drawing/2014/main" id="{7E155AFA-66BD-4CAD-B549-0F6BCB5504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6856819"/>
              </p:ext>
            </p:extLst>
          </p:nvPr>
        </p:nvGraphicFramePr>
        <p:xfrm>
          <a:off x="213287" y="2569785"/>
          <a:ext cx="972000" cy="919540"/>
        </p:xfrm>
        <a:graphic>
          <a:graphicData uri="http://schemas.openxmlformats.org/drawingml/2006/table">
            <a:tbl>
              <a:tblPr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480812">
                  <a:extLst>
                    <a:ext uri="{9D8B030D-6E8A-4147-A177-3AD203B41FA5}">
                      <a16:colId xmlns:a16="http://schemas.microsoft.com/office/drawing/2014/main" val="272930719"/>
                    </a:ext>
                  </a:extLst>
                </a:gridCol>
                <a:gridCol w="491188">
                  <a:extLst>
                    <a:ext uri="{9D8B030D-6E8A-4147-A177-3AD203B41FA5}">
                      <a16:colId xmlns:a16="http://schemas.microsoft.com/office/drawing/2014/main" val="583064235"/>
                    </a:ext>
                  </a:extLst>
                </a:gridCol>
              </a:tblGrid>
              <a:tr h="400625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pt-PT" sz="2600" b="1" u="none" strike="noStrike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AM</a:t>
                      </a:r>
                      <a:endParaRPr lang="pt-PT" sz="2600" b="1" i="0" u="none" strike="noStrike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00999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9734189"/>
                  </a:ext>
                </a:extLst>
              </a:tr>
              <a:tr h="513775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600" b="1" u="none" strike="noStrike" dirty="0">
                          <a:effectLst/>
                          <a:latin typeface="+mj-lt"/>
                        </a:rPr>
                        <a:t>0251</a:t>
                      </a:r>
                      <a:endParaRPr lang="pt-PT" sz="16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600" b="1" u="none" strike="noStrike" dirty="0">
                          <a:effectLst/>
                          <a:latin typeface="+mj-lt"/>
                        </a:rPr>
                        <a:t>024</a:t>
                      </a:r>
                      <a:endParaRPr lang="pt-PT" sz="16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4462247"/>
                  </a:ext>
                </a:extLst>
              </a:tr>
            </a:tbl>
          </a:graphicData>
        </a:graphic>
      </p:graphicFrame>
      <p:graphicFrame>
        <p:nvGraphicFramePr>
          <p:cNvPr id="19" name="Tabela 18">
            <a:extLst>
              <a:ext uri="{FF2B5EF4-FFF2-40B4-BE49-F238E27FC236}">
                <a16:creationId xmlns:a16="http://schemas.microsoft.com/office/drawing/2014/main" id="{C1F04C56-9427-494C-85E1-53D731B2B3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2820723"/>
              </p:ext>
            </p:extLst>
          </p:nvPr>
        </p:nvGraphicFramePr>
        <p:xfrm>
          <a:off x="1483951" y="2569785"/>
          <a:ext cx="972000" cy="919540"/>
        </p:xfrm>
        <a:graphic>
          <a:graphicData uri="http://schemas.openxmlformats.org/drawingml/2006/table">
            <a:tbl>
              <a:tblPr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480812">
                  <a:extLst>
                    <a:ext uri="{9D8B030D-6E8A-4147-A177-3AD203B41FA5}">
                      <a16:colId xmlns:a16="http://schemas.microsoft.com/office/drawing/2014/main" val="272930719"/>
                    </a:ext>
                  </a:extLst>
                </a:gridCol>
                <a:gridCol w="491188">
                  <a:extLst>
                    <a:ext uri="{9D8B030D-6E8A-4147-A177-3AD203B41FA5}">
                      <a16:colId xmlns:a16="http://schemas.microsoft.com/office/drawing/2014/main" val="583064235"/>
                    </a:ext>
                  </a:extLst>
                </a:gridCol>
              </a:tblGrid>
              <a:tr h="400625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pt-PT" sz="2600" b="1" u="none" strike="noStrike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AB</a:t>
                      </a:r>
                      <a:endParaRPr lang="pt-PT" sz="2600" b="1" i="0" u="none" strike="noStrike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9734189"/>
                  </a:ext>
                </a:extLst>
              </a:tr>
              <a:tr h="513775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600" b="1" u="none" strike="noStrike" dirty="0">
                          <a:effectLst/>
                          <a:latin typeface="+mj-lt"/>
                        </a:rPr>
                        <a:t>0261</a:t>
                      </a:r>
                      <a:endParaRPr lang="pt-PT" sz="16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600" b="1" u="none" strike="noStrike" dirty="0">
                          <a:effectLst/>
                          <a:latin typeface="+mj-lt"/>
                        </a:rPr>
                        <a:t>0252</a:t>
                      </a:r>
                      <a:endParaRPr lang="pt-PT" sz="16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4462247"/>
                  </a:ext>
                </a:extLst>
              </a:tr>
            </a:tbl>
          </a:graphicData>
        </a:graphic>
      </p:graphicFrame>
      <p:graphicFrame>
        <p:nvGraphicFramePr>
          <p:cNvPr id="20" name="Tabela 19">
            <a:extLst>
              <a:ext uri="{FF2B5EF4-FFF2-40B4-BE49-F238E27FC236}">
                <a16:creationId xmlns:a16="http://schemas.microsoft.com/office/drawing/2014/main" id="{56C0607B-50B0-4C2D-B44B-CF768A2967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2136195"/>
              </p:ext>
            </p:extLst>
          </p:nvPr>
        </p:nvGraphicFramePr>
        <p:xfrm>
          <a:off x="2752547" y="2569785"/>
          <a:ext cx="972000" cy="919540"/>
        </p:xfrm>
        <a:graphic>
          <a:graphicData uri="http://schemas.openxmlformats.org/drawingml/2006/table">
            <a:tbl>
              <a:tblPr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480812">
                  <a:extLst>
                    <a:ext uri="{9D8B030D-6E8A-4147-A177-3AD203B41FA5}">
                      <a16:colId xmlns:a16="http://schemas.microsoft.com/office/drawing/2014/main" val="272930719"/>
                    </a:ext>
                  </a:extLst>
                </a:gridCol>
                <a:gridCol w="491188">
                  <a:extLst>
                    <a:ext uri="{9D8B030D-6E8A-4147-A177-3AD203B41FA5}">
                      <a16:colId xmlns:a16="http://schemas.microsoft.com/office/drawing/2014/main" val="583064235"/>
                    </a:ext>
                  </a:extLst>
                </a:gridCol>
              </a:tblGrid>
              <a:tr h="400625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pt-PT" sz="2600" b="1" u="none" strike="noStrike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AL</a:t>
                      </a:r>
                      <a:endParaRPr lang="pt-PT" sz="2600" b="1" i="0" u="none" strike="noStrike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00999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9734189"/>
                  </a:ext>
                </a:extLst>
              </a:tr>
              <a:tr h="513775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600" b="1" u="none" strike="noStrike" dirty="0">
                          <a:effectLst/>
                          <a:latin typeface="+mj-lt"/>
                        </a:rPr>
                        <a:t>0261</a:t>
                      </a:r>
                      <a:endParaRPr lang="pt-PT" sz="16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600" b="1" u="none" strike="noStrike" dirty="0">
                          <a:effectLst/>
                          <a:latin typeface="+mj-lt"/>
                        </a:rPr>
                        <a:t>0252</a:t>
                      </a:r>
                      <a:endParaRPr lang="pt-PT" sz="16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4462247"/>
                  </a:ext>
                </a:extLst>
              </a:tr>
            </a:tbl>
          </a:graphicData>
        </a:graphic>
      </p:graphicFrame>
      <p:graphicFrame>
        <p:nvGraphicFramePr>
          <p:cNvPr id="21" name="Tabela 20">
            <a:extLst>
              <a:ext uri="{FF2B5EF4-FFF2-40B4-BE49-F238E27FC236}">
                <a16:creationId xmlns:a16="http://schemas.microsoft.com/office/drawing/2014/main" id="{9C95D865-EA69-4EEE-BF77-6559BCCE1F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8625577"/>
              </p:ext>
            </p:extLst>
          </p:nvPr>
        </p:nvGraphicFramePr>
        <p:xfrm>
          <a:off x="5672515" y="2283470"/>
          <a:ext cx="972000" cy="659130"/>
        </p:xfrm>
        <a:graphic>
          <a:graphicData uri="http://schemas.openxmlformats.org/drawingml/2006/table">
            <a:tbl>
              <a:tblPr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486000">
                  <a:extLst>
                    <a:ext uri="{9D8B030D-6E8A-4147-A177-3AD203B41FA5}">
                      <a16:colId xmlns:a16="http://schemas.microsoft.com/office/drawing/2014/main" val="272930719"/>
                    </a:ext>
                  </a:extLst>
                </a:gridCol>
                <a:gridCol w="486000">
                  <a:extLst>
                    <a:ext uri="{9D8B030D-6E8A-4147-A177-3AD203B41FA5}">
                      <a16:colId xmlns:a16="http://schemas.microsoft.com/office/drawing/2014/main" val="583064235"/>
                    </a:ext>
                  </a:extLst>
                </a:gridCol>
              </a:tblGrid>
              <a:tr h="394829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pt-PT" sz="2600" b="1" i="0" u="none" strike="noStrike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</a:rPr>
                        <a:t>DF</a:t>
                      </a:r>
                    </a:p>
                  </a:txBody>
                  <a:tcPr marL="9525" marR="9525" marT="9525" marB="0" anchor="ctr">
                    <a:solidFill>
                      <a:srgbClr val="00808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9734189"/>
                  </a:ext>
                </a:extLst>
              </a:tr>
              <a:tr h="253171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600" b="1" u="none" strike="noStrike" dirty="0">
                          <a:effectLst/>
                          <a:latin typeface="+mj-lt"/>
                        </a:rPr>
                        <a:t>0262</a:t>
                      </a:r>
                      <a:endParaRPr lang="pt-PT" sz="16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600" b="1" u="none" strike="noStrike" dirty="0">
                          <a:effectLst/>
                          <a:latin typeface="+mj-lt"/>
                        </a:rPr>
                        <a:t>0271</a:t>
                      </a:r>
                      <a:endParaRPr lang="pt-PT" sz="16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4462247"/>
                  </a:ext>
                </a:extLst>
              </a:tr>
            </a:tbl>
          </a:graphicData>
        </a:graphic>
      </p:graphicFrame>
      <p:graphicFrame>
        <p:nvGraphicFramePr>
          <p:cNvPr id="22" name="Tabela 21">
            <a:extLst>
              <a:ext uri="{FF2B5EF4-FFF2-40B4-BE49-F238E27FC236}">
                <a16:creationId xmlns:a16="http://schemas.microsoft.com/office/drawing/2014/main" id="{7244BB47-4F5E-407A-99C9-D52129256A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0410255"/>
              </p:ext>
            </p:extLst>
          </p:nvPr>
        </p:nvGraphicFramePr>
        <p:xfrm>
          <a:off x="5672515" y="3038680"/>
          <a:ext cx="972000" cy="659130"/>
        </p:xfrm>
        <a:graphic>
          <a:graphicData uri="http://schemas.openxmlformats.org/drawingml/2006/table">
            <a:tbl>
              <a:tblPr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486000">
                  <a:extLst>
                    <a:ext uri="{9D8B030D-6E8A-4147-A177-3AD203B41FA5}">
                      <a16:colId xmlns:a16="http://schemas.microsoft.com/office/drawing/2014/main" val="272930719"/>
                    </a:ext>
                  </a:extLst>
                </a:gridCol>
                <a:gridCol w="486000">
                  <a:extLst>
                    <a:ext uri="{9D8B030D-6E8A-4147-A177-3AD203B41FA5}">
                      <a16:colId xmlns:a16="http://schemas.microsoft.com/office/drawing/2014/main" val="583064235"/>
                    </a:ext>
                  </a:extLst>
                </a:gridCol>
              </a:tblGrid>
              <a:tr h="394829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pt-PT" sz="2600" b="1" i="0" u="none" strike="noStrike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</a:rPr>
                        <a:t>CF</a:t>
                      </a:r>
                    </a:p>
                  </a:txBody>
                  <a:tcPr marL="9525" marR="9525" marT="9525" marB="0" anchor="ctr">
                    <a:solidFill>
                      <a:srgbClr val="00999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9734189"/>
                  </a:ext>
                </a:extLst>
              </a:tr>
              <a:tr h="253171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600" b="1" u="none" strike="noStrike" dirty="0">
                          <a:effectLst/>
                          <a:latin typeface="+mj-lt"/>
                        </a:rPr>
                        <a:t>0152</a:t>
                      </a:r>
                      <a:endParaRPr lang="pt-PT" sz="16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600" b="1" u="none" strike="noStrike" dirty="0">
                          <a:effectLst/>
                          <a:latin typeface="+mj-lt"/>
                        </a:rPr>
                        <a:t>014</a:t>
                      </a:r>
                      <a:endParaRPr lang="pt-PT" sz="16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4462247"/>
                  </a:ext>
                </a:extLst>
              </a:tr>
            </a:tbl>
          </a:graphicData>
        </a:graphic>
      </p:graphicFrame>
      <p:graphicFrame>
        <p:nvGraphicFramePr>
          <p:cNvPr id="23" name="Tabela 22">
            <a:extLst>
              <a:ext uri="{FF2B5EF4-FFF2-40B4-BE49-F238E27FC236}">
                <a16:creationId xmlns:a16="http://schemas.microsoft.com/office/drawing/2014/main" id="{D52ACDD9-7A7D-4F19-93DB-8F6F13F204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0688898"/>
              </p:ext>
            </p:extLst>
          </p:nvPr>
        </p:nvGraphicFramePr>
        <p:xfrm>
          <a:off x="5664768" y="3803987"/>
          <a:ext cx="972000" cy="1188001"/>
        </p:xfrm>
        <a:graphic>
          <a:graphicData uri="http://schemas.openxmlformats.org/drawingml/2006/table">
            <a:tbl>
              <a:tblPr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480812">
                  <a:extLst>
                    <a:ext uri="{9D8B030D-6E8A-4147-A177-3AD203B41FA5}">
                      <a16:colId xmlns:a16="http://schemas.microsoft.com/office/drawing/2014/main" val="272930719"/>
                    </a:ext>
                  </a:extLst>
                </a:gridCol>
                <a:gridCol w="491188">
                  <a:extLst>
                    <a:ext uri="{9D8B030D-6E8A-4147-A177-3AD203B41FA5}">
                      <a16:colId xmlns:a16="http://schemas.microsoft.com/office/drawing/2014/main" val="583064235"/>
                    </a:ext>
                  </a:extLst>
                </a:gridCol>
              </a:tblGrid>
              <a:tr h="406342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pt-PT" sz="2600" b="1" i="0" u="none" strike="noStrike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</a:rPr>
                        <a:t>NC</a:t>
                      </a:r>
                    </a:p>
                  </a:txBody>
                  <a:tcPr marL="9525" marR="9525" marT="9525" marB="0" anchor="ctr">
                    <a:solidFill>
                      <a:srgbClr val="00808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9734189"/>
                  </a:ext>
                </a:extLst>
              </a:tr>
              <a:tr h="260553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600" b="1" u="none" strike="noStrike" dirty="0">
                          <a:effectLst/>
                          <a:latin typeface="+mj-lt"/>
                        </a:rPr>
                        <a:t>0271</a:t>
                      </a:r>
                      <a:endParaRPr lang="pt-PT" sz="16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600" b="1" u="none" strike="noStrike" dirty="0">
                          <a:effectLst/>
                          <a:latin typeface="+mj-lt"/>
                        </a:rPr>
                        <a:t>0262</a:t>
                      </a:r>
                      <a:endParaRPr lang="pt-PT" sz="16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4462247"/>
                  </a:ext>
                </a:extLst>
              </a:tr>
              <a:tr h="260553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0261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0252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25789286"/>
                  </a:ext>
                </a:extLst>
              </a:tr>
              <a:tr h="260553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0251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024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77408775"/>
                  </a:ext>
                </a:extLst>
              </a:tr>
            </a:tbl>
          </a:graphicData>
        </a:graphic>
      </p:graphicFrame>
      <p:cxnSp>
        <p:nvCxnSpPr>
          <p:cNvPr id="24" name="Conexão reta unidirecional 23">
            <a:extLst>
              <a:ext uri="{FF2B5EF4-FFF2-40B4-BE49-F238E27FC236}">
                <a16:creationId xmlns:a16="http://schemas.microsoft.com/office/drawing/2014/main" id="{EE62EE62-8422-4A71-91BD-7C9CFB263C28}"/>
              </a:ext>
            </a:extLst>
          </p:cNvPr>
          <p:cNvCxnSpPr>
            <a:cxnSpLocks/>
            <a:stCxn id="13" idx="3"/>
            <a:endCxn id="14" idx="1"/>
          </p:cNvCxnSpPr>
          <p:nvPr/>
        </p:nvCxnSpPr>
        <p:spPr>
          <a:xfrm>
            <a:off x="2455951" y="1718969"/>
            <a:ext cx="298663" cy="757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xão reta unidirecional 25">
            <a:extLst>
              <a:ext uri="{FF2B5EF4-FFF2-40B4-BE49-F238E27FC236}">
                <a16:creationId xmlns:a16="http://schemas.microsoft.com/office/drawing/2014/main" id="{5C2608F0-E1B5-4A81-9EAA-FFCE075F15C3}"/>
              </a:ext>
            </a:extLst>
          </p:cNvPr>
          <p:cNvCxnSpPr>
            <a:cxnSpLocks/>
            <a:stCxn id="14" idx="3"/>
            <a:endCxn id="15" idx="1"/>
          </p:cNvCxnSpPr>
          <p:nvPr/>
        </p:nvCxnSpPr>
        <p:spPr>
          <a:xfrm flipV="1">
            <a:off x="3726614" y="1714285"/>
            <a:ext cx="298662" cy="5441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xão reta unidirecional 28">
            <a:extLst>
              <a:ext uri="{FF2B5EF4-FFF2-40B4-BE49-F238E27FC236}">
                <a16:creationId xmlns:a16="http://schemas.microsoft.com/office/drawing/2014/main" id="{BE457212-7216-46D1-93F9-1BDA2A54BA6F}"/>
              </a:ext>
            </a:extLst>
          </p:cNvPr>
          <p:cNvCxnSpPr>
            <a:cxnSpLocks/>
            <a:stCxn id="15" idx="3"/>
            <a:endCxn id="16" idx="1"/>
          </p:cNvCxnSpPr>
          <p:nvPr/>
        </p:nvCxnSpPr>
        <p:spPr>
          <a:xfrm flipV="1">
            <a:off x="4997276" y="1712787"/>
            <a:ext cx="446443" cy="1498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xão reta unidirecional 31">
            <a:extLst>
              <a:ext uri="{FF2B5EF4-FFF2-40B4-BE49-F238E27FC236}">
                <a16:creationId xmlns:a16="http://schemas.microsoft.com/office/drawing/2014/main" id="{F6ADCB97-4526-453B-B283-9939477D5E9A}"/>
              </a:ext>
            </a:extLst>
          </p:cNvPr>
          <p:cNvCxnSpPr>
            <a:cxnSpLocks/>
            <a:stCxn id="16" idx="3"/>
            <a:endCxn id="9" idx="1"/>
          </p:cNvCxnSpPr>
          <p:nvPr/>
        </p:nvCxnSpPr>
        <p:spPr>
          <a:xfrm flipV="1">
            <a:off x="6415719" y="1700496"/>
            <a:ext cx="856880" cy="12291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exão reta unidirecional 38">
            <a:extLst>
              <a:ext uri="{FF2B5EF4-FFF2-40B4-BE49-F238E27FC236}">
                <a16:creationId xmlns:a16="http://schemas.microsoft.com/office/drawing/2014/main" id="{F089BD08-3E2C-41CC-A3B7-2D29581FC378}"/>
              </a:ext>
            </a:extLst>
          </p:cNvPr>
          <p:cNvCxnSpPr>
            <a:cxnSpLocks/>
            <a:stCxn id="3" idx="2"/>
            <a:endCxn id="18" idx="0"/>
          </p:cNvCxnSpPr>
          <p:nvPr/>
        </p:nvCxnSpPr>
        <p:spPr>
          <a:xfrm>
            <a:off x="699287" y="2176169"/>
            <a:ext cx="0" cy="393616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exão reta unidirecional 41">
            <a:extLst>
              <a:ext uri="{FF2B5EF4-FFF2-40B4-BE49-F238E27FC236}">
                <a16:creationId xmlns:a16="http://schemas.microsoft.com/office/drawing/2014/main" id="{0DF59E65-A637-46AB-A01A-A45A9C283254}"/>
              </a:ext>
            </a:extLst>
          </p:cNvPr>
          <p:cNvCxnSpPr>
            <a:cxnSpLocks/>
            <a:stCxn id="13" idx="2"/>
            <a:endCxn id="19" idx="0"/>
          </p:cNvCxnSpPr>
          <p:nvPr/>
        </p:nvCxnSpPr>
        <p:spPr>
          <a:xfrm>
            <a:off x="1969951" y="2176169"/>
            <a:ext cx="0" cy="393616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exão reta unidirecional 44">
            <a:extLst>
              <a:ext uri="{FF2B5EF4-FFF2-40B4-BE49-F238E27FC236}">
                <a16:creationId xmlns:a16="http://schemas.microsoft.com/office/drawing/2014/main" id="{9A097565-7D27-417E-954F-0451CFF82A41}"/>
              </a:ext>
            </a:extLst>
          </p:cNvPr>
          <p:cNvCxnSpPr>
            <a:cxnSpLocks/>
            <a:stCxn id="14" idx="2"/>
            <a:endCxn id="20" idx="0"/>
          </p:cNvCxnSpPr>
          <p:nvPr/>
        </p:nvCxnSpPr>
        <p:spPr>
          <a:xfrm flipH="1">
            <a:off x="3238547" y="2179496"/>
            <a:ext cx="2067" cy="390289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8" name="Tabela 47">
            <a:extLst>
              <a:ext uri="{FF2B5EF4-FFF2-40B4-BE49-F238E27FC236}">
                <a16:creationId xmlns:a16="http://schemas.microsoft.com/office/drawing/2014/main" id="{E3C3AA53-1948-47B0-8955-B0133DB004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114467"/>
              </p:ext>
            </p:extLst>
          </p:nvPr>
        </p:nvGraphicFramePr>
        <p:xfrm>
          <a:off x="4025276" y="3643180"/>
          <a:ext cx="972000" cy="919540"/>
        </p:xfrm>
        <a:graphic>
          <a:graphicData uri="http://schemas.openxmlformats.org/drawingml/2006/table">
            <a:tbl>
              <a:tblPr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486000">
                  <a:extLst>
                    <a:ext uri="{9D8B030D-6E8A-4147-A177-3AD203B41FA5}">
                      <a16:colId xmlns:a16="http://schemas.microsoft.com/office/drawing/2014/main" val="272930719"/>
                    </a:ext>
                  </a:extLst>
                </a:gridCol>
                <a:gridCol w="486000">
                  <a:extLst>
                    <a:ext uri="{9D8B030D-6E8A-4147-A177-3AD203B41FA5}">
                      <a16:colId xmlns:a16="http://schemas.microsoft.com/office/drawing/2014/main" val="583064235"/>
                    </a:ext>
                  </a:extLst>
                </a:gridCol>
              </a:tblGrid>
              <a:tr h="400625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pt-PT" sz="2600" b="1" i="0" u="none" strike="noStrike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</a:rPr>
                        <a:t>AC</a:t>
                      </a:r>
                    </a:p>
                  </a:txBody>
                  <a:tcPr marL="9525" marR="9525" marT="9525" marB="0" anchor="ctr"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9734189"/>
                  </a:ext>
                </a:extLst>
              </a:tr>
              <a:tr h="513775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600" b="1" u="none" strike="noStrike" dirty="0">
                          <a:effectLst/>
                          <a:latin typeface="+mj-lt"/>
                        </a:rPr>
                        <a:t>0271</a:t>
                      </a:r>
                      <a:endParaRPr lang="pt-PT" sz="16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600" b="1" u="none" strike="noStrike" dirty="0">
                          <a:effectLst/>
                          <a:latin typeface="+mj-lt"/>
                        </a:rPr>
                        <a:t>0262</a:t>
                      </a:r>
                      <a:endParaRPr lang="pt-PT" sz="16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4462247"/>
                  </a:ext>
                </a:extLst>
              </a:tr>
            </a:tbl>
          </a:graphicData>
        </a:graphic>
      </p:graphicFrame>
      <p:graphicFrame>
        <p:nvGraphicFramePr>
          <p:cNvPr id="49" name="Tabela 48">
            <a:extLst>
              <a:ext uri="{FF2B5EF4-FFF2-40B4-BE49-F238E27FC236}">
                <a16:creationId xmlns:a16="http://schemas.microsoft.com/office/drawing/2014/main" id="{25AEC17A-82BD-47C6-A8F4-BEA57347E9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5871538"/>
              </p:ext>
            </p:extLst>
          </p:nvPr>
        </p:nvGraphicFramePr>
        <p:xfrm>
          <a:off x="7247280" y="3029444"/>
          <a:ext cx="972000" cy="684000"/>
        </p:xfrm>
        <a:graphic>
          <a:graphicData uri="http://schemas.openxmlformats.org/drawingml/2006/table">
            <a:tbl>
              <a:tblPr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486000">
                  <a:extLst>
                    <a:ext uri="{9D8B030D-6E8A-4147-A177-3AD203B41FA5}">
                      <a16:colId xmlns:a16="http://schemas.microsoft.com/office/drawing/2014/main" val="272930719"/>
                    </a:ext>
                  </a:extLst>
                </a:gridCol>
                <a:gridCol w="486000">
                  <a:extLst>
                    <a:ext uri="{9D8B030D-6E8A-4147-A177-3AD203B41FA5}">
                      <a16:colId xmlns:a16="http://schemas.microsoft.com/office/drawing/2014/main" val="583064235"/>
                    </a:ext>
                  </a:extLst>
                </a:gridCol>
              </a:tblGrid>
              <a:tr h="421075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pt-PT" sz="2600" b="1" i="0" u="none" strike="noStrike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AP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9734189"/>
                  </a:ext>
                </a:extLst>
              </a:tr>
              <a:tr h="262925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0171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0153</a:t>
                      </a:r>
                    </a:p>
                  </a:txBody>
                  <a:tcPr marL="9525" marR="9525" marT="9525" marB="0" anchor="ctr">
                    <a:lnR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8924177"/>
                  </a:ext>
                </a:extLst>
              </a:tr>
            </a:tbl>
          </a:graphicData>
        </a:graphic>
      </p:graphicFrame>
      <p:cxnSp>
        <p:nvCxnSpPr>
          <p:cNvPr id="58" name="Conexão: Ângulo Reto 57">
            <a:extLst>
              <a:ext uri="{FF2B5EF4-FFF2-40B4-BE49-F238E27FC236}">
                <a16:creationId xmlns:a16="http://schemas.microsoft.com/office/drawing/2014/main" id="{0B572C7D-7AB6-4320-9633-CD5EA85FBCC5}"/>
              </a:ext>
            </a:extLst>
          </p:cNvPr>
          <p:cNvCxnSpPr>
            <a:cxnSpLocks/>
            <a:endCxn id="21" idx="1"/>
          </p:cNvCxnSpPr>
          <p:nvPr/>
        </p:nvCxnSpPr>
        <p:spPr>
          <a:xfrm rot="16200000" flipH="1">
            <a:off x="5418663" y="2359182"/>
            <a:ext cx="378337" cy="129367"/>
          </a:xfrm>
          <a:prstGeom prst="bentConnector2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exão: Ângulo Reto 59">
            <a:extLst>
              <a:ext uri="{FF2B5EF4-FFF2-40B4-BE49-F238E27FC236}">
                <a16:creationId xmlns:a16="http://schemas.microsoft.com/office/drawing/2014/main" id="{10F9783A-8A26-475F-8725-D9322ECDBE45}"/>
              </a:ext>
            </a:extLst>
          </p:cNvPr>
          <p:cNvCxnSpPr>
            <a:cxnSpLocks/>
            <a:endCxn id="22" idx="1"/>
          </p:cNvCxnSpPr>
          <p:nvPr/>
        </p:nvCxnSpPr>
        <p:spPr>
          <a:xfrm rot="16200000" flipH="1">
            <a:off x="5037308" y="2733037"/>
            <a:ext cx="1141049" cy="129366"/>
          </a:xfrm>
          <a:prstGeom prst="bentConnector2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exão: Ângulo Reto 63">
            <a:extLst>
              <a:ext uri="{FF2B5EF4-FFF2-40B4-BE49-F238E27FC236}">
                <a16:creationId xmlns:a16="http://schemas.microsoft.com/office/drawing/2014/main" id="{25F1C770-CEB4-44AD-B606-25579FC55459}"/>
              </a:ext>
            </a:extLst>
          </p:cNvPr>
          <p:cNvCxnSpPr>
            <a:cxnSpLocks/>
            <a:endCxn id="23" idx="1"/>
          </p:cNvCxnSpPr>
          <p:nvPr/>
        </p:nvCxnSpPr>
        <p:spPr>
          <a:xfrm rot="16200000" flipH="1">
            <a:off x="4518383" y="3251601"/>
            <a:ext cx="2163287" cy="129484"/>
          </a:xfrm>
          <a:prstGeom prst="bentConnector2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exão reta unidirecional 82">
            <a:extLst>
              <a:ext uri="{FF2B5EF4-FFF2-40B4-BE49-F238E27FC236}">
                <a16:creationId xmlns:a16="http://schemas.microsoft.com/office/drawing/2014/main" id="{EA26D267-5962-4E81-A644-FCFC901103FB}"/>
              </a:ext>
            </a:extLst>
          </p:cNvPr>
          <p:cNvCxnSpPr>
            <a:cxnSpLocks/>
            <a:stCxn id="15" idx="2"/>
            <a:endCxn id="48" idx="0"/>
          </p:cNvCxnSpPr>
          <p:nvPr/>
        </p:nvCxnSpPr>
        <p:spPr>
          <a:xfrm>
            <a:off x="4511276" y="2174055"/>
            <a:ext cx="0" cy="1469125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exão: Ângulo Reto 94">
            <a:extLst>
              <a:ext uri="{FF2B5EF4-FFF2-40B4-BE49-F238E27FC236}">
                <a16:creationId xmlns:a16="http://schemas.microsoft.com/office/drawing/2014/main" id="{25C1E84E-BF0B-4BD3-99BB-9BEB101E74F2}"/>
              </a:ext>
            </a:extLst>
          </p:cNvPr>
          <p:cNvCxnSpPr>
            <a:cxnSpLocks/>
            <a:stCxn id="79" idx="1"/>
            <a:endCxn id="48" idx="0"/>
          </p:cNvCxnSpPr>
          <p:nvPr/>
        </p:nvCxnSpPr>
        <p:spPr>
          <a:xfrm rot="10800000" flipV="1">
            <a:off x="4511277" y="3123586"/>
            <a:ext cx="714797" cy="519594"/>
          </a:xfrm>
          <a:prstGeom prst="bentConnector2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exão: Ângulo Reto 98">
            <a:extLst>
              <a:ext uri="{FF2B5EF4-FFF2-40B4-BE49-F238E27FC236}">
                <a16:creationId xmlns:a16="http://schemas.microsoft.com/office/drawing/2014/main" id="{D067678B-0945-431E-AFE2-DADAE060304B}"/>
              </a:ext>
            </a:extLst>
          </p:cNvPr>
          <p:cNvCxnSpPr>
            <a:cxnSpLocks/>
            <a:stCxn id="21" idx="3"/>
            <a:endCxn id="9" idx="2"/>
          </p:cNvCxnSpPr>
          <p:nvPr/>
        </p:nvCxnSpPr>
        <p:spPr>
          <a:xfrm flipV="1">
            <a:off x="6644515" y="2157696"/>
            <a:ext cx="1114084" cy="455339"/>
          </a:xfrm>
          <a:prstGeom prst="bentConnector2">
            <a:avLst/>
          </a:prstGeom>
          <a:ln w="571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Conexão reta unidirecional 100">
            <a:extLst>
              <a:ext uri="{FF2B5EF4-FFF2-40B4-BE49-F238E27FC236}">
                <a16:creationId xmlns:a16="http://schemas.microsoft.com/office/drawing/2014/main" id="{84A91092-9394-447C-9EA7-45FC9FFDC332}"/>
              </a:ext>
            </a:extLst>
          </p:cNvPr>
          <p:cNvCxnSpPr>
            <a:cxnSpLocks/>
            <a:stCxn id="22" idx="3"/>
            <a:endCxn id="49" idx="1"/>
          </p:cNvCxnSpPr>
          <p:nvPr/>
        </p:nvCxnSpPr>
        <p:spPr>
          <a:xfrm>
            <a:off x="6644515" y="3368245"/>
            <a:ext cx="602765" cy="3199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exão reta unidirecional 103">
            <a:extLst>
              <a:ext uri="{FF2B5EF4-FFF2-40B4-BE49-F238E27FC236}">
                <a16:creationId xmlns:a16="http://schemas.microsoft.com/office/drawing/2014/main" id="{6D6E5794-D41A-4CDE-8A3C-33AC07CD138D}"/>
              </a:ext>
            </a:extLst>
          </p:cNvPr>
          <p:cNvCxnSpPr>
            <a:cxnSpLocks/>
            <a:stCxn id="23" idx="3"/>
            <a:endCxn id="46" idx="1"/>
          </p:cNvCxnSpPr>
          <p:nvPr/>
        </p:nvCxnSpPr>
        <p:spPr>
          <a:xfrm flipV="1">
            <a:off x="6636768" y="4393060"/>
            <a:ext cx="610512" cy="4927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8" name="Tabela 107">
            <a:extLst>
              <a:ext uri="{FF2B5EF4-FFF2-40B4-BE49-F238E27FC236}">
                <a16:creationId xmlns:a16="http://schemas.microsoft.com/office/drawing/2014/main" id="{5FBBF79C-AA11-462A-AADE-334033BEF6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7155526"/>
              </p:ext>
            </p:extLst>
          </p:nvPr>
        </p:nvGraphicFramePr>
        <p:xfrm>
          <a:off x="8693106" y="3022029"/>
          <a:ext cx="972000" cy="691075"/>
        </p:xfrm>
        <a:graphic>
          <a:graphicData uri="http://schemas.openxmlformats.org/drawingml/2006/table">
            <a:tbl>
              <a:tblPr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486000">
                  <a:extLst>
                    <a:ext uri="{9D8B030D-6E8A-4147-A177-3AD203B41FA5}">
                      <a16:colId xmlns:a16="http://schemas.microsoft.com/office/drawing/2014/main" val="272930719"/>
                    </a:ext>
                  </a:extLst>
                </a:gridCol>
                <a:gridCol w="486000">
                  <a:extLst>
                    <a:ext uri="{9D8B030D-6E8A-4147-A177-3AD203B41FA5}">
                      <a16:colId xmlns:a16="http://schemas.microsoft.com/office/drawing/2014/main" val="583064235"/>
                    </a:ext>
                  </a:extLst>
                </a:gridCol>
              </a:tblGrid>
              <a:tr h="421075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pt-PT" sz="2600" b="1" i="0" u="none" strike="noStrike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</a:rPr>
                        <a:t>PG</a:t>
                      </a:r>
                    </a:p>
                  </a:txBody>
                  <a:tcPr marL="9525" marR="9525" marT="9525" marB="0" anchor="ctr">
                    <a:solidFill>
                      <a:srgbClr val="00999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9734189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600" b="1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0171</a:t>
                      </a:r>
                      <a:endParaRPr lang="pt-PT" sz="1600" b="1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600" b="1" u="none" strike="noStrike" dirty="0">
                          <a:effectLst/>
                          <a:latin typeface="+mj-lt"/>
                        </a:rPr>
                        <a:t>0153</a:t>
                      </a:r>
                      <a:endParaRPr lang="pt-PT" sz="16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4462247"/>
                  </a:ext>
                </a:extLst>
              </a:tr>
            </a:tbl>
          </a:graphicData>
        </a:graphic>
      </p:graphicFrame>
      <p:graphicFrame>
        <p:nvGraphicFramePr>
          <p:cNvPr id="109" name="Tabela 108">
            <a:extLst>
              <a:ext uri="{FF2B5EF4-FFF2-40B4-BE49-F238E27FC236}">
                <a16:creationId xmlns:a16="http://schemas.microsoft.com/office/drawing/2014/main" id="{0693687A-88F6-4F93-A40D-0E11B215C7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3744016"/>
              </p:ext>
            </p:extLst>
          </p:nvPr>
        </p:nvGraphicFramePr>
        <p:xfrm>
          <a:off x="8693106" y="3931573"/>
          <a:ext cx="972000" cy="919539"/>
        </p:xfrm>
        <a:graphic>
          <a:graphicData uri="http://schemas.openxmlformats.org/drawingml/2006/table">
            <a:tbl>
              <a:tblPr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480812">
                  <a:extLst>
                    <a:ext uri="{9D8B030D-6E8A-4147-A177-3AD203B41FA5}">
                      <a16:colId xmlns:a16="http://schemas.microsoft.com/office/drawing/2014/main" val="272930719"/>
                    </a:ext>
                  </a:extLst>
                </a:gridCol>
                <a:gridCol w="491188">
                  <a:extLst>
                    <a:ext uri="{9D8B030D-6E8A-4147-A177-3AD203B41FA5}">
                      <a16:colId xmlns:a16="http://schemas.microsoft.com/office/drawing/2014/main" val="583064235"/>
                    </a:ext>
                  </a:extLst>
                </a:gridCol>
              </a:tblGrid>
              <a:tr h="400625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pt-PT" sz="2600" b="1" i="0" u="none" strike="noStrike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</a:rPr>
                        <a:t>PG</a:t>
                      </a:r>
                    </a:p>
                  </a:txBody>
                  <a:tcPr marL="9525" marR="9525" marT="9525" marB="0" anchor="ctr">
                    <a:solidFill>
                      <a:srgbClr val="00808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9734189"/>
                  </a:ext>
                </a:extLst>
              </a:tr>
              <a:tr h="256887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600" b="1" u="none" strike="noStrike" dirty="0">
                          <a:effectLst/>
                          <a:latin typeface="+mj-lt"/>
                        </a:rPr>
                        <a:t>0281</a:t>
                      </a:r>
                      <a:endParaRPr lang="pt-PT" sz="16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pt-PT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0272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4462247"/>
                  </a:ext>
                </a:extLst>
              </a:tr>
              <a:tr h="256887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0282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pt-PT" sz="16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77408775"/>
                  </a:ext>
                </a:extLst>
              </a:tr>
            </a:tbl>
          </a:graphicData>
        </a:graphic>
      </p:graphicFrame>
      <p:cxnSp>
        <p:nvCxnSpPr>
          <p:cNvPr id="110" name="Conexão reta unidirecional 109">
            <a:extLst>
              <a:ext uri="{FF2B5EF4-FFF2-40B4-BE49-F238E27FC236}">
                <a16:creationId xmlns:a16="http://schemas.microsoft.com/office/drawing/2014/main" id="{07C1B38A-C36B-49DB-83E2-94CE645E70AC}"/>
              </a:ext>
            </a:extLst>
          </p:cNvPr>
          <p:cNvCxnSpPr>
            <a:cxnSpLocks/>
            <a:stCxn id="49" idx="3"/>
            <a:endCxn id="108" idx="1"/>
          </p:cNvCxnSpPr>
          <p:nvPr/>
        </p:nvCxnSpPr>
        <p:spPr>
          <a:xfrm flipV="1">
            <a:off x="8219280" y="3367566"/>
            <a:ext cx="473826" cy="3878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Conexão reta unidirecional 112">
            <a:extLst>
              <a:ext uri="{FF2B5EF4-FFF2-40B4-BE49-F238E27FC236}">
                <a16:creationId xmlns:a16="http://schemas.microsoft.com/office/drawing/2014/main" id="{EA78C54C-ADEA-4413-8FB6-A525576AD513}"/>
              </a:ext>
            </a:extLst>
          </p:cNvPr>
          <p:cNvCxnSpPr>
            <a:cxnSpLocks/>
            <a:stCxn id="9" idx="3"/>
            <a:endCxn id="17" idx="1"/>
          </p:cNvCxnSpPr>
          <p:nvPr/>
        </p:nvCxnSpPr>
        <p:spPr>
          <a:xfrm>
            <a:off x="8244599" y="1700496"/>
            <a:ext cx="448507" cy="2347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onexão reta unidirecional 113">
            <a:extLst>
              <a:ext uri="{FF2B5EF4-FFF2-40B4-BE49-F238E27FC236}">
                <a16:creationId xmlns:a16="http://schemas.microsoft.com/office/drawing/2014/main" id="{67AF3308-96D6-4DAA-97F6-7859EBEA47BC}"/>
              </a:ext>
            </a:extLst>
          </p:cNvPr>
          <p:cNvCxnSpPr>
            <a:cxnSpLocks/>
            <a:stCxn id="46" idx="3"/>
            <a:endCxn id="109" idx="1"/>
          </p:cNvCxnSpPr>
          <p:nvPr/>
        </p:nvCxnSpPr>
        <p:spPr>
          <a:xfrm flipV="1">
            <a:off x="8219280" y="4391342"/>
            <a:ext cx="473826" cy="1718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118" name="Modelo 3D 117" descr="Checking">
                <a:extLst>
                  <a:ext uri="{FF2B5EF4-FFF2-40B4-BE49-F238E27FC236}">
                    <a16:creationId xmlns:a16="http://schemas.microsoft.com/office/drawing/2014/main" id="{0E18E1F5-3899-4BC2-919F-853D35A0AD4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61172930"/>
                  </p:ext>
                </p:extLst>
              </p:nvPr>
            </p:nvGraphicFramePr>
            <p:xfrm>
              <a:off x="498132" y="4754183"/>
              <a:ext cx="1085554" cy="948871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085554" cy="948871"/>
                    </a:xfrm>
                    <a:prstGeom prst="rect">
                      <a:avLst/>
                    </a:prstGeom>
                  </am3d:spPr>
                  <am3d:camera>
                    <am3d:pos x="0" y="0" z="6407342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388888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1200000"/>
                    <am3d:postTrans dx="0" dy="0" dz="0"/>
                  </am3d:trans>
                  <am3d:attrSrcUrl r:id="rId4"/>
                  <am3d:raster rName="Office3DRenderer" rVer="16.0.8326">
                    <am3d:blip r:embed="rId5"/>
                  </am3d:raster>
                  <am3d:objViewport viewportSz="134579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118" name="Modelo 3D 117" descr="Checking">
                <a:extLst>
                  <a:ext uri="{FF2B5EF4-FFF2-40B4-BE49-F238E27FC236}">
                    <a16:creationId xmlns:a16="http://schemas.microsoft.com/office/drawing/2014/main" id="{0E18E1F5-3899-4BC2-919F-853D35A0AD4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98132" y="4754183"/>
                <a:ext cx="1085554" cy="948871"/>
              </a:xfrm>
              <a:prstGeom prst="rect">
                <a:avLst/>
              </a:prstGeom>
            </p:spPr>
          </p:pic>
        </mc:Fallback>
      </mc:AlternateContent>
      <p:sp>
        <p:nvSpPr>
          <p:cNvPr id="119" name="CaixaDeTexto 118">
            <a:extLst>
              <a:ext uri="{FF2B5EF4-FFF2-40B4-BE49-F238E27FC236}">
                <a16:creationId xmlns:a16="http://schemas.microsoft.com/office/drawing/2014/main" id="{D93864FD-DE91-411E-994F-CC8FF3699C82}"/>
              </a:ext>
            </a:extLst>
          </p:cNvPr>
          <p:cNvSpPr txBox="1"/>
          <p:nvPr/>
        </p:nvSpPr>
        <p:spPr>
          <a:xfrm>
            <a:off x="1257531" y="5112305"/>
            <a:ext cx="32537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AUTOMÁTICOS</a:t>
            </a:r>
          </a:p>
        </p:txBody>
      </p:sp>
      <p:graphicFrame>
        <p:nvGraphicFramePr>
          <p:cNvPr id="46" name="Tabela 45">
            <a:extLst>
              <a:ext uri="{FF2B5EF4-FFF2-40B4-BE49-F238E27FC236}">
                <a16:creationId xmlns:a16="http://schemas.microsoft.com/office/drawing/2014/main" id="{28E7FB58-66EF-4912-A349-82A03E04D1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5737676"/>
              </p:ext>
            </p:extLst>
          </p:nvPr>
        </p:nvGraphicFramePr>
        <p:xfrm>
          <a:off x="7247280" y="3933291"/>
          <a:ext cx="972000" cy="919539"/>
        </p:xfrm>
        <a:graphic>
          <a:graphicData uri="http://schemas.openxmlformats.org/drawingml/2006/table">
            <a:tbl>
              <a:tblPr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480812">
                  <a:extLst>
                    <a:ext uri="{9D8B030D-6E8A-4147-A177-3AD203B41FA5}">
                      <a16:colId xmlns:a16="http://schemas.microsoft.com/office/drawing/2014/main" val="272930719"/>
                    </a:ext>
                  </a:extLst>
                </a:gridCol>
                <a:gridCol w="491188">
                  <a:extLst>
                    <a:ext uri="{9D8B030D-6E8A-4147-A177-3AD203B41FA5}">
                      <a16:colId xmlns:a16="http://schemas.microsoft.com/office/drawing/2014/main" val="583064235"/>
                    </a:ext>
                  </a:extLst>
                </a:gridCol>
              </a:tblGrid>
              <a:tr h="400625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pt-PT" sz="2600" b="1" i="0" u="none" strike="noStrike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</a:rPr>
                        <a:t>AP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9734189"/>
                  </a:ext>
                </a:extLst>
              </a:tr>
              <a:tr h="256887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600" b="0" u="none" strike="noStrike" dirty="0">
                          <a:effectLst/>
                          <a:latin typeface="+mj-lt"/>
                        </a:rPr>
                        <a:t>0281</a:t>
                      </a:r>
                      <a:endParaRPr lang="pt-PT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pt-PT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0272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4462247"/>
                  </a:ext>
                </a:extLst>
              </a:tr>
              <a:tr h="256887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0282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pt-PT" sz="16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77408775"/>
                  </a:ext>
                </a:extLst>
              </a:tr>
            </a:tbl>
          </a:graphicData>
        </a:graphic>
      </p:graphicFrame>
      <p:graphicFrame>
        <p:nvGraphicFramePr>
          <p:cNvPr id="81" name="Tabela 80">
            <a:extLst>
              <a:ext uri="{FF2B5EF4-FFF2-40B4-BE49-F238E27FC236}">
                <a16:creationId xmlns:a16="http://schemas.microsoft.com/office/drawing/2014/main" id="{0A969FE5-7CB1-49E9-AE74-B5A63A97AD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0058497"/>
              </p:ext>
            </p:extLst>
          </p:nvPr>
        </p:nvGraphicFramePr>
        <p:xfrm>
          <a:off x="5654515" y="5523770"/>
          <a:ext cx="1008000" cy="702112"/>
        </p:xfrm>
        <a:graphic>
          <a:graphicData uri="http://schemas.openxmlformats.org/drawingml/2006/table">
            <a:tbl>
              <a:tblPr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504000">
                  <a:extLst>
                    <a:ext uri="{9D8B030D-6E8A-4147-A177-3AD203B41FA5}">
                      <a16:colId xmlns:a16="http://schemas.microsoft.com/office/drawing/2014/main" val="272930719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583064235"/>
                    </a:ext>
                  </a:extLst>
                </a:gridCol>
              </a:tblGrid>
              <a:tr h="432225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pt-PT" sz="2600" b="1" i="0" u="none" strike="noStrike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RAP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solidFill>
                      <a:srgbClr val="00808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9734189"/>
                  </a:ext>
                </a:extLst>
              </a:tr>
              <a:tr h="269887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-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-</a:t>
                      </a:r>
                    </a:p>
                  </a:txBody>
                  <a:tcPr marL="9525" marR="9525" marT="9525" marB="0" anchor="ctr">
                    <a:lnR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8924177"/>
                  </a:ext>
                </a:extLst>
              </a:tr>
            </a:tbl>
          </a:graphicData>
        </a:graphic>
      </p:graphicFrame>
      <p:graphicFrame>
        <p:nvGraphicFramePr>
          <p:cNvPr id="86" name="Tabela 85">
            <a:extLst>
              <a:ext uri="{FF2B5EF4-FFF2-40B4-BE49-F238E27FC236}">
                <a16:creationId xmlns:a16="http://schemas.microsoft.com/office/drawing/2014/main" id="{C527D089-D738-45A7-B946-16130B4E46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7258536"/>
              </p:ext>
            </p:extLst>
          </p:nvPr>
        </p:nvGraphicFramePr>
        <p:xfrm>
          <a:off x="7247280" y="4991988"/>
          <a:ext cx="972000" cy="1758385"/>
        </p:xfrm>
        <a:graphic>
          <a:graphicData uri="http://schemas.openxmlformats.org/drawingml/2006/table">
            <a:tbl>
              <a:tblPr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480812">
                  <a:extLst>
                    <a:ext uri="{9D8B030D-6E8A-4147-A177-3AD203B41FA5}">
                      <a16:colId xmlns:a16="http://schemas.microsoft.com/office/drawing/2014/main" val="272930719"/>
                    </a:ext>
                  </a:extLst>
                </a:gridCol>
                <a:gridCol w="491188">
                  <a:extLst>
                    <a:ext uri="{9D8B030D-6E8A-4147-A177-3AD203B41FA5}">
                      <a16:colId xmlns:a16="http://schemas.microsoft.com/office/drawing/2014/main" val="583064235"/>
                    </a:ext>
                  </a:extLst>
                </a:gridCol>
              </a:tblGrid>
              <a:tr h="421075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pt-PT" sz="2600" b="1" i="0" u="none" strike="noStrike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</a:rPr>
                        <a:t>AP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9734189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/>
                      <a:r>
                        <a:rPr lang="pt-PT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0291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0272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4462247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400" b="0" u="none" strike="noStrike" dirty="0">
                          <a:effectLst/>
                          <a:latin typeface="+mj-lt"/>
                        </a:rPr>
                        <a:t>0281</a:t>
                      </a:r>
                      <a:endParaRPr lang="pt-PT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pt-PT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0292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77408775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0282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pt-PT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73309303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0271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0262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31949826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0261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0252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33722855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0251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024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57225988"/>
                  </a:ext>
                </a:extLst>
              </a:tr>
            </a:tbl>
          </a:graphicData>
        </a:graphic>
      </p:graphicFrame>
      <p:graphicFrame>
        <p:nvGraphicFramePr>
          <p:cNvPr id="111" name="Tabela 110">
            <a:extLst>
              <a:ext uri="{FF2B5EF4-FFF2-40B4-BE49-F238E27FC236}">
                <a16:creationId xmlns:a16="http://schemas.microsoft.com/office/drawing/2014/main" id="{B69DAEF0-F5D0-43ED-A339-0B3807F580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860060"/>
              </p:ext>
            </p:extLst>
          </p:nvPr>
        </p:nvGraphicFramePr>
        <p:xfrm>
          <a:off x="8678293" y="4995601"/>
          <a:ext cx="972000" cy="1758385"/>
        </p:xfrm>
        <a:graphic>
          <a:graphicData uri="http://schemas.openxmlformats.org/drawingml/2006/table">
            <a:tbl>
              <a:tblPr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480812">
                  <a:extLst>
                    <a:ext uri="{9D8B030D-6E8A-4147-A177-3AD203B41FA5}">
                      <a16:colId xmlns:a16="http://schemas.microsoft.com/office/drawing/2014/main" val="272930719"/>
                    </a:ext>
                  </a:extLst>
                </a:gridCol>
                <a:gridCol w="491188">
                  <a:extLst>
                    <a:ext uri="{9D8B030D-6E8A-4147-A177-3AD203B41FA5}">
                      <a16:colId xmlns:a16="http://schemas.microsoft.com/office/drawing/2014/main" val="583064235"/>
                    </a:ext>
                  </a:extLst>
                </a:gridCol>
              </a:tblGrid>
              <a:tr h="421075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pt-PT" sz="2600" b="1" i="0" u="none" strike="noStrike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</a:rPr>
                        <a:t>PG</a:t>
                      </a:r>
                    </a:p>
                  </a:txBody>
                  <a:tcPr marL="9525" marR="9525" marT="9525" marB="0" anchor="ctr">
                    <a:solidFill>
                      <a:srgbClr val="00808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9734189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/>
                      <a:r>
                        <a:rPr lang="pt-PT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0291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0272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4462247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400" b="1" u="none" strike="noStrike" dirty="0">
                          <a:effectLst/>
                          <a:latin typeface="+mj-lt"/>
                        </a:rPr>
                        <a:t>0281</a:t>
                      </a:r>
                      <a:endParaRPr lang="pt-PT" sz="14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pt-PT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0292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77408775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0282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pt-PT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73309303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0271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0262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31949826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0261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0252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33722855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0251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024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57225988"/>
                  </a:ext>
                </a:extLst>
              </a:tr>
            </a:tbl>
          </a:graphicData>
        </a:graphic>
      </p:graphicFrame>
      <p:cxnSp>
        <p:nvCxnSpPr>
          <p:cNvPr id="112" name="Conexão reta unidirecional 111">
            <a:extLst>
              <a:ext uri="{FF2B5EF4-FFF2-40B4-BE49-F238E27FC236}">
                <a16:creationId xmlns:a16="http://schemas.microsoft.com/office/drawing/2014/main" id="{3AACC99F-DFD3-4E11-8D1B-C74FEE9D00AD}"/>
              </a:ext>
            </a:extLst>
          </p:cNvPr>
          <p:cNvCxnSpPr>
            <a:cxnSpLocks/>
            <a:stCxn id="81" idx="3"/>
            <a:endCxn id="86" idx="1"/>
          </p:cNvCxnSpPr>
          <p:nvPr/>
        </p:nvCxnSpPr>
        <p:spPr>
          <a:xfrm flipV="1">
            <a:off x="6662515" y="5871180"/>
            <a:ext cx="584765" cy="3646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onexão reta unidirecional 114">
            <a:extLst>
              <a:ext uri="{FF2B5EF4-FFF2-40B4-BE49-F238E27FC236}">
                <a16:creationId xmlns:a16="http://schemas.microsoft.com/office/drawing/2014/main" id="{F50F0BD2-A8A4-41C6-9D58-3971567A7685}"/>
              </a:ext>
            </a:extLst>
          </p:cNvPr>
          <p:cNvCxnSpPr>
            <a:cxnSpLocks/>
            <a:stCxn id="86" idx="3"/>
            <a:endCxn id="111" idx="1"/>
          </p:cNvCxnSpPr>
          <p:nvPr/>
        </p:nvCxnSpPr>
        <p:spPr>
          <a:xfrm>
            <a:off x="8219280" y="5871180"/>
            <a:ext cx="459013" cy="3613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18316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B4383852-9B58-49D9-9271-693576B29E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252D1-CFE7-4FFB-A6D1-80511B9E9BCC}" type="slidenum">
              <a:rPr lang="pt-PT" smtClean="0"/>
              <a:pPr/>
              <a:t>35</a:t>
            </a:fld>
            <a:endParaRPr lang="pt-PT" dirty="0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2D9B48C7-E796-4C4A-9A8A-1AF794D67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536335"/>
            <a:ext cx="9144000" cy="522000"/>
          </a:xfrm>
        </p:spPr>
        <p:txBody>
          <a:bodyPr/>
          <a:lstStyle/>
          <a:p>
            <a:r>
              <a:rPr lang="pt-PT" dirty="0"/>
              <a:t>Registos na Contabilidade Orçamental no SICC </a:t>
            </a:r>
          </a:p>
        </p:txBody>
      </p:sp>
      <p:graphicFrame>
        <p:nvGraphicFramePr>
          <p:cNvPr id="6" name="Tabela 5">
            <a:extLst>
              <a:ext uri="{FF2B5EF4-FFF2-40B4-BE49-F238E27FC236}">
                <a16:creationId xmlns:a16="http://schemas.microsoft.com/office/drawing/2014/main" id="{D8E3919D-311D-4569-9443-8DD06B0BFB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3206021"/>
              </p:ext>
            </p:extLst>
          </p:nvPr>
        </p:nvGraphicFramePr>
        <p:xfrm>
          <a:off x="2297791" y="1442698"/>
          <a:ext cx="1008000" cy="961075"/>
        </p:xfrm>
        <a:graphic>
          <a:graphicData uri="http://schemas.openxmlformats.org/drawingml/2006/table">
            <a:tbl>
              <a:tblPr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498620">
                  <a:extLst>
                    <a:ext uri="{9D8B030D-6E8A-4147-A177-3AD203B41FA5}">
                      <a16:colId xmlns:a16="http://schemas.microsoft.com/office/drawing/2014/main" val="272930719"/>
                    </a:ext>
                  </a:extLst>
                </a:gridCol>
                <a:gridCol w="509380">
                  <a:extLst>
                    <a:ext uri="{9D8B030D-6E8A-4147-A177-3AD203B41FA5}">
                      <a16:colId xmlns:a16="http://schemas.microsoft.com/office/drawing/2014/main" val="583064235"/>
                    </a:ext>
                  </a:extLst>
                </a:gridCol>
              </a:tblGrid>
              <a:tr h="421075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pt-PT" sz="2600" b="1" i="0" u="none" strike="noStrike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</a:rPr>
                        <a:t>FD</a:t>
                      </a:r>
                    </a:p>
                  </a:txBody>
                  <a:tcPr marL="9525" marR="9525" marT="9525" marB="0" anchor="ctr">
                    <a:solidFill>
                      <a:srgbClr val="00808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9734189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600" b="1" u="none" strike="noStrike" dirty="0">
                          <a:effectLst/>
                          <a:latin typeface="+mj-lt"/>
                        </a:rPr>
                        <a:t>0152</a:t>
                      </a:r>
                      <a:endParaRPr lang="pt-PT" sz="16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600" b="1" u="none" strike="noStrike" dirty="0">
                          <a:effectLst/>
                          <a:latin typeface="+mj-lt"/>
                        </a:rPr>
                        <a:t>014</a:t>
                      </a:r>
                      <a:endParaRPr lang="pt-PT" sz="16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4462247"/>
                  </a:ext>
                </a:extLst>
              </a:tr>
            </a:tbl>
          </a:graphicData>
        </a:graphic>
      </p:graphicFrame>
      <p:graphicFrame>
        <p:nvGraphicFramePr>
          <p:cNvPr id="8" name="Tabela 7">
            <a:extLst>
              <a:ext uri="{FF2B5EF4-FFF2-40B4-BE49-F238E27FC236}">
                <a16:creationId xmlns:a16="http://schemas.microsoft.com/office/drawing/2014/main" id="{14CB66F4-E47D-4CA0-A708-8A1612620A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3408629"/>
              </p:ext>
            </p:extLst>
          </p:nvPr>
        </p:nvGraphicFramePr>
        <p:xfrm>
          <a:off x="8211978" y="1442699"/>
          <a:ext cx="1008000" cy="961075"/>
        </p:xfrm>
        <a:graphic>
          <a:graphicData uri="http://schemas.openxmlformats.org/drawingml/2006/table">
            <a:tbl>
              <a:tblPr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498620">
                  <a:extLst>
                    <a:ext uri="{9D8B030D-6E8A-4147-A177-3AD203B41FA5}">
                      <a16:colId xmlns:a16="http://schemas.microsoft.com/office/drawing/2014/main" val="272930719"/>
                    </a:ext>
                  </a:extLst>
                </a:gridCol>
                <a:gridCol w="509380">
                  <a:extLst>
                    <a:ext uri="{9D8B030D-6E8A-4147-A177-3AD203B41FA5}">
                      <a16:colId xmlns:a16="http://schemas.microsoft.com/office/drawing/2014/main" val="583064235"/>
                    </a:ext>
                  </a:extLst>
                </a:gridCol>
              </a:tblGrid>
              <a:tr h="421075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pt-PT" sz="2600" b="1" i="0" u="none" strike="noStrike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</a:rPr>
                        <a:t>CO</a:t>
                      </a:r>
                    </a:p>
                  </a:txBody>
                  <a:tcPr marL="9525" marR="9525" marT="9525" marB="0" anchor="ctr">
                    <a:solidFill>
                      <a:srgbClr val="00808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9734189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600" b="1" u="none" strike="noStrike" dirty="0">
                          <a:effectLst/>
                          <a:latin typeface="+mj-lt"/>
                        </a:rPr>
                        <a:t>0171</a:t>
                      </a:r>
                      <a:endParaRPr lang="pt-PT" sz="16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pt-PT" sz="1600" b="1" u="none" strike="noStrike" dirty="0">
                          <a:effectLst/>
                          <a:latin typeface="+mj-lt"/>
                        </a:rPr>
                        <a:t>0153</a:t>
                      </a:r>
                      <a:endParaRPr lang="pt-PT" sz="16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4462247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0172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pt-PT" sz="16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13251870"/>
                  </a:ext>
                </a:extLst>
              </a:tr>
            </a:tbl>
          </a:graphicData>
        </a:graphic>
      </p:graphicFrame>
      <p:graphicFrame>
        <p:nvGraphicFramePr>
          <p:cNvPr id="9" name="Tabela 8">
            <a:extLst>
              <a:ext uri="{FF2B5EF4-FFF2-40B4-BE49-F238E27FC236}">
                <a16:creationId xmlns:a16="http://schemas.microsoft.com/office/drawing/2014/main" id="{DF96C0F7-7D59-435A-B697-ED2BDD137B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0128665"/>
              </p:ext>
            </p:extLst>
          </p:nvPr>
        </p:nvGraphicFramePr>
        <p:xfrm>
          <a:off x="6790186" y="1442698"/>
          <a:ext cx="1008000" cy="961075"/>
        </p:xfrm>
        <a:graphic>
          <a:graphicData uri="http://schemas.openxmlformats.org/drawingml/2006/table">
            <a:tbl>
              <a:tblPr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498620">
                  <a:extLst>
                    <a:ext uri="{9D8B030D-6E8A-4147-A177-3AD203B41FA5}">
                      <a16:colId xmlns:a16="http://schemas.microsoft.com/office/drawing/2014/main" val="272930719"/>
                    </a:ext>
                  </a:extLst>
                </a:gridCol>
                <a:gridCol w="509380">
                  <a:extLst>
                    <a:ext uri="{9D8B030D-6E8A-4147-A177-3AD203B41FA5}">
                      <a16:colId xmlns:a16="http://schemas.microsoft.com/office/drawing/2014/main" val="583064235"/>
                    </a:ext>
                  </a:extLst>
                </a:gridCol>
              </a:tblGrid>
              <a:tr h="421075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pt-PT" sz="2600" b="1" i="0" u="none" strike="noStrike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</a:rPr>
                        <a:t>GR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9734189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600" b="0" u="none" strike="noStrike" dirty="0">
                          <a:effectLst/>
                          <a:latin typeface="+mj-lt"/>
                        </a:rPr>
                        <a:t>0171</a:t>
                      </a:r>
                      <a:endParaRPr lang="pt-PT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pt-PT" sz="1600" b="0" u="none" strike="noStrike" dirty="0">
                          <a:effectLst/>
                          <a:latin typeface="+mj-lt"/>
                        </a:rPr>
                        <a:t>0153</a:t>
                      </a:r>
                      <a:endParaRPr lang="pt-PT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4462247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0172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pt-PT" sz="16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13251870"/>
                  </a:ext>
                </a:extLst>
              </a:tr>
            </a:tbl>
          </a:graphicData>
        </a:graphic>
      </p:graphicFrame>
      <p:graphicFrame>
        <p:nvGraphicFramePr>
          <p:cNvPr id="10" name="Tabela 9">
            <a:extLst>
              <a:ext uri="{FF2B5EF4-FFF2-40B4-BE49-F238E27FC236}">
                <a16:creationId xmlns:a16="http://schemas.microsoft.com/office/drawing/2014/main" id="{965BEF69-58C0-464A-B4ED-705D001F78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0203881"/>
              </p:ext>
            </p:extLst>
          </p:nvPr>
        </p:nvGraphicFramePr>
        <p:xfrm>
          <a:off x="3661392" y="2311413"/>
          <a:ext cx="1008000" cy="961075"/>
        </p:xfrm>
        <a:graphic>
          <a:graphicData uri="http://schemas.openxmlformats.org/drawingml/2006/table">
            <a:tbl>
              <a:tblPr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498620">
                  <a:extLst>
                    <a:ext uri="{9D8B030D-6E8A-4147-A177-3AD203B41FA5}">
                      <a16:colId xmlns:a16="http://schemas.microsoft.com/office/drawing/2014/main" val="272930719"/>
                    </a:ext>
                  </a:extLst>
                </a:gridCol>
                <a:gridCol w="509380">
                  <a:extLst>
                    <a:ext uri="{9D8B030D-6E8A-4147-A177-3AD203B41FA5}">
                      <a16:colId xmlns:a16="http://schemas.microsoft.com/office/drawing/2014/main" val="583064235"/>
                    </a:ext>
                  </a:extLst>
                </a:gridCol>
              </a:tblGrid>
              <a:tr h="421075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pt-PT" sz="2600" b="1" i="0" u="none" strike="noStrike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</a:rPr>
                        <a:t>CD</a:t>
                      </a:r>
                    </a:p>
                  </a:txBody>
                  <a:tcPr marL="9525" marR="9525" marT="9525" marB="0" anchor="ctr">
                    <a:solidFill>
                      <a:srgbClr val="00999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9734189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-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-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4462247"/>
                  </a:ext>
                </a:extLst>
              </a:tr>
            </a:tbl>
          </a:graphicData>
        </a:graphic>
      </p:graphicFrame>
      <p:graphicFrame>
        <p:nvGraphicFramePr>
          <p:cNvPr id="11" name="Tabela 10">
            <a:extLst>
              <a:ext uri="{FF2B5EF4-FFF2-40B4-BE49-F238E27FC236}">
                <a16:creationId xmlns:a16="http://schemas.microsoft.com/office/drawing/2014/main" id="{E0667382-2354-4EE7-93F7-151D468B3B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5465565"/>
              </p:ext>
            </p:extLst>
          </p:nvPr>
        </p:nvGraphicFramePr>
        <p:xfrm>
          <a:off x="3661392" y="3534400"/>
          <a:ext cx="1008000" cy="1231075"/>
        </p:xfrm>
        <a:graphic>
          <a:graphicData uri="http://schemas.openxmlformats.org/drawingml/2006/table">
            <a:tbl>
              <a:tblPr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498620">
                  <a:extLst>
                    <a:ext uri="{9D8B030D-6E8A-4147-A177-3AD203B41FA5}">
                      <a16:colId xmlns:a16="http://schemas.microsoft.com/office/drawing/2014/main" val="272930719"/>
                    </a:ext>
                  </a:extLst>
                </a:gridCol>
                <a:gridCol w="509380">
                  <a:extLst>
                    <a:ext uri="{9D8B030D-6E8A-4147-A177-3AD203B41FA5}">
                      <a16:colId xmlns:a16="http://schemas.microsoft.com/office/drawing/2014/main" val="583064235"/>
                    </a:ext>
                  </a:extLst>
                </a:gridCol>
              </a:tblGrid>
              <a:tr h="421075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pt-PT" sz="2600" b="1" i="0" u="none" strike="noStrike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</a:rPr>
                        <a:t>CI</a:t>
                      </a:r>
                    </a:p>
                  </a:txBody>
                  <a:tcPr marL="9525" marR="9525" marT="9525" marB="0" anchor="ctr"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9734189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0161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0151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4462247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0162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0152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345847543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014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0163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34172529"/>
                  </a:ext>
                </a:extLst>
              </a:tr>
            </a:tbl>
          </a:graphicData>
        </a:graphic>
      </p:graphicFrame>
      <p:graphicFrame>
        <p:nvGraphicFramePr>
          <p:cNvPr id="12" name="Tabela 11">
            <a:extLst>
              <a:ext uri="{FF2B5EF4-FFF2-40B4-BE49-F238E27FC236}">
                <a16:creationId xmlns:a16="http://schemas.microsoft.com/office/drawing/2014/main" id="{5BDD4369-B3FC-451C-9DF1-6FAA7D5FD7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7079842"/>
              </p:ext>
            </p:extLst>
          </p:nvPr>
        </p:nvGraphicFramePr>
        <p:xfrm>
          <a:off x="656647" y="2750889"/>
          <a:ext cx="1008000" cy="1231075"/>
        </p:xfrm>
        <a:graphic>
          <a:graphicData uri="http://schemas.openxmlformats.org/drawingml/2006/table">
            <a:tbl>
              <a:tblPr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498620">
                  <a:extLst>
                    <a:ext uri="{9D8B030D-6E8A-4147-A177-3AD203B41FA5}">
                      <a16:colId xmlns:a16="http://schemas.microsoft.com/office/drawing/2014/main" val="272930719"/>
                    </a:ext>
                  </a:extLst>
                </a:gridCol>
                <a:gridCol w="509380">
                  <a:extLst>
                    <a:ext uri="{9D8B030D-6E8A-4147-A177-3AD203B41FA5}">
                      <a16:colId xmlns:a16="http://schemas.microsoft.com/office/drawing/2014/main" val="583064235"/>
                    </a:ext>
                  </a:extLst>
                </a:gridCol>
              </a:tblGrid>
              <a:tr h="421075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pt-PT" sz="2600" b="1" i="0" u="none" strike="noStrike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</a:rPr>
                        <a:t>AD</a:t>
                      </a:r>
                    </a:p>
                  </a:txBody>
                  <a:tcPr marL="9525" marR="9525" marT="9525" marB="0" anchor="ctr"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9734189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0161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0151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4462247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0162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0152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19219005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014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0163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22218286"/>
                  </a:ext>
                </a:extLst>
              </a:tr>
            </a:tbl>
          </a:graphicData>
        </a:graphic>
      </p:graphicFrame>
      <p:graphicFrame>
        <p:nvGraphicFramePr>
          <p:cNvPr id="14" name="Tabela 13">
            <a:extLst>
              <a:ext uri="{FF2B5EF4-FFF2-40B4-BE49-F238E27FC236}">
                <a16:creationId xmlns:a16="http://schemas.microsoft.com/office/drawing/2014/main" id="{B309077D-FDFA-48F3-893E-AC57442A56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1929131"/>
              </p:ext>
            </p:extLst>
          </p:nvPr>
        </p:nvGraphicFramePr>
        <p:xfrm>
          <a:off x="3661392" y="4974770"/>
          <a:ext cx="1008000" cy="1231075"/>
        </p:xfrm>
        <a:graphic>
          <a:graphicData uri="http://schemas.openxmlformats.org/drawingml/2006/table">
            <a:tbl>
              <a:tblPr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498620">
                  <a:extLst>
                    <a:ext uri="{9D8B030D-6E8A-4147-A177-3AD203B41FA5}">
                      <a16:colId xmlns:a16="http://schemas.microsoft.com/office/drawing/2014/main" val="272930719"/>
                    </a:ext>
                  </a:extLst>
                </a:gridCol>
                <a:gridCol w="509380">
                  <a:extLst>
                    <a:ext uri="{9D8B030D-6E8A-4147-A177-3AD203B41FA5}">
                      <a16:colId xmlns:a16="http://schemas.microsoft.com/office/drawing/2014/main" val="583064235"/>
                    </a:ext>
                  </a:extLst>
                </a:gridCol>
              </a:tblGrid>
              <a:tr h="421075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pt-PT" sz="2600" b="1" i="0" u="none" strike="noStrike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</a:rPr>
                        <a:t>CC</a:t>
                      </a:r>
                    </a:p>
                  </a:txBody>
                  <a:tcPr marL="9525" marR="9525" marT="9525" marB="0" anchor="ctr">
                    <a:solidFill>
                      <a:srgbClr val="00999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9734189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600" b="1" u="none" strike="noStrike" dirty="0">
                          <a:effectLst/>
                          <a:latin typeface="+mj-lt"/>
                        </a:rPr>
                        <a:t>0161</a:t>
                      </a:r>
                      <a:endParaRPr lang="pt-PT" sz="16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600" b="1" u="none" strike="noStrike" dirty="0">
                          <a:effectLst/>
                          <a:latin typeface="+mj-lt"/>
                        </a:rPr>
                        <a:t>0151</a:t>
                      </a:r>
                      <a:endParaRPr lang="pt-PT" sz="16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4462247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0162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0152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76442340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014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0163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63803405"/>
                  </a:ext>
                </a:extLst>
              </a:tr>
            </a:tbl>
          </a:graphicData>
        </a:graphic>
      </p:graphicFrame>
      <p:cxnSp>
        <p:nvCxnSpPr>
          <p:cNvPr id="16" name="Conexão reta unidirecional 15">
            <a:extLst>
              <a:ext uri="{FF2B5EF4-FFF2-40B4-BE49-F238E27FC236}">
                <a16:creationId xmlns:a16="http://schemas.microsoft.com/office/drawing/2014/main" id="{ACA04787-5275-49A4-AAAC-0B71203EACDA}"/>
              </a:ext>
            </a:extLst>
          </p:cNvPr>
          <p:cNvCxnSpPr>
            <a:cxnSpLocks/>
            <a:stCxn id="6" idx="3"/>
            <a:endCxn id="9" idx="1"/>
          </p:cNvCxnSpPr>
          <p:nvPr/>
        </p:nvCxnSpPr>
        <p:spPr>
          <a:xfrm>
            <a:off x="3305791" y="1923235"/>
            <a:ext cx="3484395" cy="0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xão reta unidirecional 18">
            <a:extLst>
              <a:ext uri="{FF2B5EF4-FFF2-40B4-BE49-F238E27FC236}">
                <a16:creationId xmlns:a16="http://schemas.microsoft.com/office/drawing/2014/main" id="{EF481DF9-EE42-4B9E-BACD-2E2B136B0695}"/>
              </a:ext>
            </a:extLst>
          </p:cNvPr>
          <p:cNvCxnSpPr>
            <a:cxnSpLocks/>
            <a:stCxn id="9" idx="3"/>
            <a:endCxn id="8" idx="1"/>
          </p:cNvCxnSpPr>
          <p:nvPr/>
        </p:nvCxnSpPr>
        <p:spPr>
          <a:xfrm>
            <a:off x="7798186" y="1923235"/>
            <a:ext cx="413792" cy="1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xão: Ângulo Reto 34">
            <a:extLst>
              <a:ext uri="{FF2B5EF4-FFF2-40B4-BE49-F238E27FC236}">
                <a16:creationId xmlns:a16="http://schemas.microsoft.com/office/drawing/2014/main" id="{A422D9BB-C601-44DA-8A4C-CD133A7ED2F0}"/>
              </a:ext>
            </a:extLst>
          </p:cNvPr>
          <p:cNvCxnSpPr>
            <a:cxnSpLocks/>
            <a:stCxn id="6" idx="2"/>
            <a:endCxn id="11" idx="1"/>
          </p:cNvCxnSpPr>
          <p:nvPr/>
        </p:nvCxnSpPr>
        <p:spPr>
          <a:xfrm rot="16200000" flipH="1">
            <a:off x="2358509" y="2847054"/>
            <a:ext cx="1746164" cy="859601"/>
          </a:xfrm>
          <a:prstGeom prst="bentConnector2">
            <a:avLst/>
          </a:prstGeom>
          <a:ln w="571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Tabela 21">
            <a:extLst>
              <a:ext uri="{FF2B5EF4-FFF2-40B4-BE49-F238E27FC236}">
                <a16:creationId xmlns:a16="http://schemas.microsoft.com/office/drawing/2014/main" id="{0E549EF4-913A-4D6C-89F2-2AEB81FDF0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4336330"/>
              </p:ext>
            </p:extLst>
          </p:nvPr>
        </p:nvGraphicFramePr>
        <p:xfrm>
          <a:off x="6790186" y="2811746"/>
          <a:ext cx="1008000" cy="961075"/>
        </p:xfrm>
        <a:graphic>
          <a:graphicData uri="http://schemas.openxmlformats.org/drawingml/2006/table">
            <a:tbl>
              <a:tblPr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498620">
                  <a:extLst>
                    <a:ext uri="{9D8B030D-6E8A-4147-A177-3AD203B41FA5}">
                      <a16:colId xmlns:a16="http://schemas.microsoft.com/office/drawing/2014/main" val="272930719"/>
                    </a:ext>
                  </a:extLst>
                </a:gridCol>
                <a:gridCol w="509380">
                  <a:extLst>
                    <a:ext uri="{9D8B030D-6E8A-4147-A177-3AD203B41FA5}">
                      <a16:colId xmlns:a16="http://schemas.microsoft.com/office/drawing/2014/main" val="583064235"/>
                    </a:ext>
                  </a:extLst>
                </a:gridCol>
              </a:tblGrid>
              <a:tr h="421075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pt-PT" sz="2600" b="1" i="0" u="none" strike="noStrike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</a:rPr>
                        <a:t>OR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9734189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600" b="0" u="none" strike="noStrike" dirty="0">
                          <a:effectLst/>
                          <a:latin typeface="+mj-lt"/>
                        </a:rPr>
                        <a:t>0152</a:t>
                      </a:r>
                      <a:endParaRPr lang="pt-PT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600" b="0" u="none" strike="noStrike" dirty="0">
                          <a:effectLst/>
                          <a:latin typeface="+mj-lt"/>
                        </a:rPr>
                        <a:t>014</a:t>
                      </a:r>
                      <a:endParaRPr lang="pt-PT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4462247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0171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0153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525955252"/>
                  </a:ext>
                </a:extLst>
              </a:tr>
            </a:tbl>
          </a:graphicData>
        </a:graphic>
      </p:graphicFrame>
      <p:graphicFrame>
        <p:nvGraphicFramePr>
          <p:cNvPr id="27" name="Tabela 26">
            <a:extLst>
              <a:ext uri="{FF2B5EF4-FFF2-40B4-BE49-F238E27FC236}">
                <a16:creationId xmlns:a16="http://schemas.microsoft.com/office/drawing/2014/main" id="{D033923F-8D24-4737-BD33-C9B2C957AE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6440722"/>
              </p:ext>
            </p:extLst>
          </p:nvPr>
        </p:nvGraphicFramePr>
        <p:xfrm>
          <a:off x="8211977" y="2812545"/>
          <a:ext cx="1008000" cy="961075"/>
        </p:xfrm>
        <a:graphic>
          <a:graphicData uri="http://schemas.openxmlformats.org/drawingml/2006/table">
            <a:tbl>
              <a:tblPr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498620">
                  <a:extLst>
                    <a:ext uri="{9D8B030D-6E8A-4147-A177-3AD203B41FA5}">
                      <a16:colId xmlns:a16="http://schemas.microsoft.com/office/drawing/2014/main" val="272930719"/>
                    </a:ext>
                  </a:extLst>
                </a:gridCol>
                <a:gridCol w="509380">
                  <a:extLst>
                    <a:ext uri="{9D8B030D-6E8A-4147-A177-3AD203B41FA5}">
                      <a16:colId xmlns:a16="http://schemas.microsoft.com/office/drawing/2014/main" val="583064235"/>
                    </a:ext>
                  </a:extLst>
                </a:gridCol>
              </a:tblGrid>
              <a:tr h="421075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pt-PT" sz="2600" b="1" i="0" u="none" strike="noStrike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</a:rPr>
                        <a:t>CO</a:t>
                      </a:r>
                    </a:p>
                  </a:txBody>
                  <a:tcPr marL="9525" marR="9525" marT="9525" marB="0" anchor="ctr">
                    <a:solidFill>
                      <a:srgbClr val="00808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9734189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600" b="1" u="none" strike="noStrike" dirty="0">
                          <a:effectLst/>
                          <a:latin typeface="+mj-lt"/>
                        </a:rPr>
                        <a:t>0152</a:t>
                      </a:r>
                      <a:endParaRPr lang="pt-PT" sz="16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600" b="1" u="none" strike="noStrike" dirty="0">
                          <a:effectLst/>
                          <a:latin typeface="+mj-lt"/>
                        </a:rPr>
                        <a:t>014</a:t>
                      </a:r>
                      <a:endParaRPr lang="pt-PT" sz="16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4462247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0171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0153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525955252"/>
                  </a:ext>
                </a:extLst>
              </a:tr>
            </a:tbl>
          </a:graphicData>
        </a:graphic>
      </p:graphicFrame>
      <p:cxnSp>
        <p:nvCxnSpPr>
          <p:cNvPr id="28" name="Conexão reta unidirecional 27">
            <a:extLst>
              <a:ext uri="{FF2B5EF4-FFF2-40B4-BE49-F238E27FC236}">
                <a16:creationId xmlns:a16="http://schemas.microsoft.com/office/drawing/2014/main" id="{147A8333-4DCB-4910-851D-F53AC1420906}"/>
              </a:ext>
            </a:extLst>
          </p:cNvPr>
          <p:cNvCxnSpPr>
            <a:cxnSpLocks/>
            <a:stCxn id="22" idx="3"/>
            <a:endCxn id="27" idx="1"/>
          </p:cNvCxnSpPr>
          <p:nvPr/>
        </p:nvCxnSpPr>
        <p:spPr>
          <a:xfrm>
            <a:off x="7798186" y="3292283"/>
            <a:ext cx="413791" cy="799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exão reta unidirecional 51">
            <a:extLst>
              <a:ext uri="{FF2B5EF4-FFF2-40B4-BE49-F238E27FC236}">
                <a16:creationId xmlns:a16="http://schemas.microsoft.com/office/drawing/2014/main" id="{128E9857-777D-4F40-B52A-DFAE4E18135B}"/>
              </a:ext>
            </a:extLst>
          </p:cNvPr>
          <p:cNvCxnSpPr>
            <a:cxnSpLocks/>
            <a:stCxn id="10" idx="2"/>
            <a:endCxn id="11" idx="0"/>
          </p:cNvCxnSpPr>
          <p:nvPr/>
        </p:nvCxnSpPr>
        <p:spPr>
          <a:xfrm>
            <a:off x="4165392" y="3272488"/>
            <a:ext cx="0" cy="261912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exão: Ângulo Reto 64">
            <a:extLst>
              <a:ext uri="{FF2B5EF4-FFF2-40B4-BE49-F238E27FC236}">
                <a16:creationId xmlns:a16="http://schemas.microsoft.com/office/drawing/2014/main" id="{65542662-1A71-4139-A493-4616C8DCB7D2}"/>
              </a:ext>
            </a:extLst>
          </p:cNvPr>
          <p:cNvCxnSpPr>
            <a:cxnSpLocks/>
            <a:stCxn id="6" idx="2"/>
            <a:endCxn id="10" idx="1"/>
          </p:cNvCxnSpPr>
          <p:nvPr/>
        </p:nvCxnSpPr>
        <p:spPr>
          <a:xfrm rot="16200000" flipH="1">
            <a:off x="3037503" y="2168060"/>
            <a:ext cx="388177" cy="859601"/>
          </a:xfrm>
          <a:prstGeom prst="bentConnector2">
            <a:avLst/>
          </a:prstGeom>
          <a:ln w="571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exão: Ângulo Reto 67">
            <a:extLst>
              <a:ext uri="{FF2B5EF4-FFF2-40B4-BE49-F238E27FC236}">
                <a16:creationId xmlns:a16="http://schemas.microsoft.com/office/drawing/2014/main" id="{87D979CC-9803-4A04-B188-8B6C9DF7F828}"/>
              </a:ext>
            </a:extLst>
          </p:cNvPr>
          <p:cNvCxnSpPr>
            <a:cxnSpLocks/>
            <a:stCxn id="6" idx="2"/>
            <a:endCxn id="14" idx="1"/>
          </p:cNvCxnSpPr>
          <p:nvPr/>
        </p:nvCxnSpPr>
        <p:spPr>
          <a:xfrm rot="16200000" flipH="1">
            <a:off x="1638324" y="3567239"/>
            <a:ext cx="3186534" cy="859601"/>
          </a:xfrm>
          <a:prstGeom prst="bentConnector2">
            <a:avLst/>
          </a:prstGeom>
          <a:ln w="571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tângulo 74">
            <a:extLst>
              <a:ext uri="{FF2B5EF4-FFF2-40B4-BE49-F238E27FC236}">
                <a16:creationId xmlns:a16="http://schemas.microsoft.com/office/drawing/2014/main" id="{2A3F1B36-42BA-443D-915D-4F675305B335}"/>
              </a:ext>
            </a:extLst>
          </p:cNvPr>
          <p:cNvSpPr/>
          <p:nvPr/>
        </p:nvSpPr>
        <p:spPr>
          <a:xfrm>
            <a:off x="3425390" y="2190142"/>
            <a:ext cx="1451169" cy="4229136"/>
          </a:xfrm>
          <a:prstGeom prst="rect">
            <a:avLst/>
          </a:prstGeom>
          <a:noFill/>
          <a:ln w="285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cxnSp>
        <p:nvCxnSpPr>
          <p:cNvPr id="81" name="Conexão: Ângulo Reto 80">
            <a:extLst>
              <a:ext uri="{FF2B5EF4-FFF2-40B4-BE49-F238E27FC236}">
                <a16:creationId xmlns:a16="http://schemas.microsoft.com/office/drawing/2014/main" id="{E52F5C1C-0204-4A88-AACB-52ACEAA34287}"/>
              </a:ext>
            </a:extLst>
          </p:cNvPr>
          <p:cNvCxnSpPr>
            <a:cxnSpLocks/>
            <a:stCxn id="6" idx="1"/>
            <a:endCxn id="12" idx="0"/>
          </p:cNvCxnSpPr>
          <p:nvPr/>
        </p:nvCxnSpPr>
        <p:spPr>
          <a:xfrm rot="10800000" flipV="1">
            <a:off x="1160647" y="1923235"/>
            <a:ext cx="1137144" cy="827654"/>
          </a:xfrm>
          <a:prstGeom prst="bentConnector2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exão: Ângulo Reto 83">
            <a:extLst>
              <a:ext uri="{FF2B5EF4-FFF2-40B4-BE49-F238E27FC236}">
                <a16:creationId xmlns:a16="http://schemas.microsoft.com/office/drawing/2014/main" id="{E1D101F7-08C4-4922-A16B-FBD87EE7A8F0}"/>
              </a:ext>
            </a:extLst>
          </p:cNvPr>
          <p:cNvCxnSpPr>
            <a:cxnSpLocks/>
            <a:stCxn id="75" idx="1"/>
            <a:endCxn id="12" idx="2"/>
          </p:cNvCxnSpPr>
          <p:nvPr/>
        </p:nvCxnSpPr>
        <p:spPr>
          <a:xfrm rot="10800000">
            <a:off x="1160648" y="3981964"/>
            <a:ext cx="2264743" cy="322746"/>
          </a:xfrm>
          <a:prstGeom prst="bentConnector2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8" name="Tabela 87">
            <a:extLst>
              <a:ext uri="{FF2B5EF4-FFF2-40B4-BE49-F238E27FC236}">
                <a16:creationId xmlns:a16="http://schemas.microsoft.com/office/drawing/2014/main" id="{BCC3AA72-8B38-45F9-9D55-FC215C89DA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5517493"/>
              </p:ext>
            </p:extLst>
          </p:nvPr>
        </p:nvGraphicFramePr>
        <p:xfrm>
          <a:off x="6790186" y="5115466"/>
          <a:ext cx="1008000" cy="961075"/>
        </p:xfrm>
        <a:graphic>
          <a:graphicData uri="http://schemas.openxmlformats.org/drawingml/2006/table">
            <a:tbl>
              <a:tblPr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498620">
                  <a:extLst>
                    <a:ext uri="{9D8B030D-6E8A-4147-A177-3AD203B41FA5}">
                      <a16:colId xmlns:a16="http://schemas.microsoft.com/office/drawing/2014/main" val="272930719"/>
                    </a:ext>
                  </a:extLst>
                </a:gridCol>
                <a:gridCol w="509380">
                  <a:extLst>
                    <a:ext uri="{9D8B030D-6E8A-4147-A177-3AD203B41FA5}">
                      <a16:colId xmlns:a16="http://schemas.microsoft.com/office/drawing/2014/main" val="583064235"/>
                    </a:ext>
                  </a:extLst>
                </a:gridCol>
              </a:tblGrid>
              <a:tr h="421075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pt-PT" sz="2600" b="1" i="0" u="none" strike="noStrike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</a:rPr>
                        <a:t>GR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9734189"/>
                  </a:ext>
                </a:extLst>
              </a:tr>
              <a:tr h="27000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pt-PT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0153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600" b="0" u="none" strike="noStrike" dirty="0">
                          <a:effectLst/>
                          <a:latin typeface="+mj-lt"/>
                        </a:rPr>
                        <a:t>0171</a:t>
                      </a:r>
                      <a:endParaRPr lang="pt-PT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4462247"/>
                  </a:ext>
                </a:extLst>
              </a:tr>
              <a:tr h="270000">
                <a:tc vMerge="1">
                  <a:txBody>
                    <a:bodyPr/>
                    <a:lstStyle/>
                    <a:p>
                      <a:pPr algn="ctr" fontAlgn="ctr"/>
                      <a:endParaRPr lang="pt-PT" sz="16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0172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525955252"/>
                  </a:ext>
                </a:extLst>
              </a:tr>
            </a:tbl>
          </a:graphicData>
        </a:graphic>
      </p:graphicFrame>
      <p:graphicFrame>
        <p:nvGraphicFramePr>
          <p:cNvPr id="89" name="Tabela 88">
            <a:extLst>
              <a:ext uri="{FF2B5EF4-FFF2-40B4-BE49-F238E27FC236}">
                <a16:creationId xmlns:a16="http://schemas.microsoft.com/office/drawing/2014/main" id="{D0580443-9073-4FCF-AAB5-CF8D679D89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1684591"/>
              </p:ext>
            </p:extLst>
          </p:nvPr>
        </p:nvGraphicFramePr>
        <p:xfrm>
          <a:off x="8211977" y="5115466"/>
          <a:ext cx="1008000" cy="961075"/>
        </p:xfrm>
        <a:graphic>
          <a:graphicData uri="http://schemas.openxmlformats.org/drawingml/2006/table">
            <a:tbl>
              <a:tblPr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498620">
                  <a:extLst>
                    <a:ext uri="{9D8B030D-6E8A-4147-A177-3AD203B41FA5}">
                      <a16:colId xmlns:a16="http://schemas.microsoft.com/office/drawing/2014/main" val="272930719"/>
                    </a:ext>
                  </a:extLst>
                </a:gridCol>
                <a:gridCol w="509380">
                  <a:extLst>
                    <a:ext uri="{9D8B030D-6E8A-4147-A177-3AD203B41FA5}">
                      <a16:colId xmlns:a16="http://schemas.microsoft.com/office/drawing/2014/main" val="583064235"/>
                    </a:ext>
                  </a:extLst>
                </a:gridCol>
              </a:tblGrid>
              <a:tr h="421075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pt-PT" sz="2600" b="1" i="0" u="none" strike="noStrike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</a:rPr>
                        <a:t>CO</a:t>
                      </a:r>
                    </a:p>
                  </a:txBody>
                  <a:tcPr marL="9525" marR="9525" marT="9525" marB="0" anchor="ctr">
                    <a:solidFill>
                      <a:srgbClr val="00808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9734189"/>
                  </a:ext>
                </a:extLst>
              </a:tr>
              <a:tr h="27000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pt-PT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0153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600" b="1" u="none" strike="noStrike" dirty="0">
                          <a:effectLst/>
                          <a:latin typeface="+mj-lt"/>
                        </a:rPr>
                        <a:t>0171</a:t>
                      </a:r>
                      <a:endParaRPr lang="pt-PT" sz="16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4462247"/>
                  </a:ext>
                </a:extLst>
              </a:tr>
              <a:tr h="270000">
                <a:tc vMerge="1">
                  <a:txBody>
                    <a:bodyPr/>
                    <a:lstStyle/>
                    <a:p>
                      <a:pPr algn="ctr" fontAlgn="ctr"/>
                      <a:endParaRPr lang="pt-PT" sz="16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0172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525955252"/>
                  </a:ext>
                </a:extLst>
              </a:tr>
            </a:tbl>
          </a:graphicData>
        </a:graphic>
      </p:graphicFrame>
      <p:cxnSp>
        <p:nvCxnSpPr>
          <p:cNvPr id="90" name="Conexão reta unidirecional 89">
            <a:extLst>
              <a:ext uri="{FF2B5EF4-FFF2-40B4-BE49-F238E27FC236}">
                <a16:creationId xmlns:a16="http://schemas.microsoft.com/office/drawing/2014/main" id="{0DAECBED-07A0-46DF-B9C9-C4DA77139D57}"/>
              </a:ext>
            </a:extLst>
          </p:cNvPr>
          <p:cNvCxnSpPr>
            <a:cxnSpLocks/>
            <a:stCxn id="88" idx="3"/>
            <a:endCxn id="89" idx="1"/>
          </p:cNvCxnSpPr>
          <p:nvPr/>
        </p:nvCxnSpPr>
        <p:spPr>
          <a:xfrm>
            <a:off x="7798186" y="5596003"/>
            <a:ext cx="413791" cy="0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4" name="Tabela 93">
            <a:extLst>
              <a:ext uri="{FF2B5EF4-FFF2-40B4-BE49-F238E27FC236}">
                <a16:creationId xmlns:a16="http://schemas.microsoft.com/office/drawing/2014/main" id="{564A77C8-827D-4180-9446-FAC6960CB7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7470094"/>
              </p:ext>
            </p:extLst>
          </p:nvPr>
        </p:nvGraphicFramePr>
        <p:xfrm>
          <a:off x="5229642" y="4093368"/>
          <a:ext cx="1008000" cy="702112"/>
        </p:xfrm>
        <a:graphic>
          <a:graphicData uri="http://schemas.openxmlformats.org/drawingml/2006/table">
            <a:tbl>
              <a:tblPr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504000">
                  <a:extLst>
                    <a:ext uri="{9D8B030D-6E8A-4147-A177-3AD203B41FA5}">
                      <a16:colId xmlns:a16="http://schemas.microsoft.com/office/drawing/2014/main" val="272930719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583064235"/>
                    </a:ext>
                  </a:extLst>
                </a:gridCol>
              </a:tblGrid>
              <a:tr h="432225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pt-PT" sz="2600" b="1" i="0" u="none" strike="noStrike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R</a:t>
                      </a:r>
                      <a:r>
                        <a:rPr lang="pt-PT" sz="1200" b="0" i="0" u="none" strike="noStrike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em.</a:t>
                      </a:r>
                      <a:r>
                        <a:rPr lang="pt-PT" sz="2600" b="0" i="0" u="none" strike="noStrike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/</a:t>
                      </a:r>
                      <a:r>
                        <a:rPr lang="pt-PT" sz="2600" b="1" i="0" u="none" strike="noStrike" dirty="0" err="1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R</a:t>
                      </a:r>
                      <a:r>
                        <a:rPr lang="pt-PT" sz="1200" b="0" i="0" u="none" strike="noStrike" dirty="0" err="1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est</a:t>
                      </a:r>
                      <a:r>
                        <a:rPr lang="pt-PT" sz="1200" b="0" i="0" u="none" strike="noStrike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.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solidFill>
                      <a:srgbClr val="00808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9734189"/>
                  </a:ext>
                </a:extLst>
              </a:tr>
              <a:tr h="269887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0153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0181</a:t>
                      </a:r>
                    </a:p>
                  </a:txBody>
                  <a:tcPr marL="9525" marR="9525" marT="9525" marB="0" anchor="ctr">
                    <a:lnR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8924177"/>
                  </a:ext>
                </a:extLst>
              </a:tr>
            </a:tbl>
          </a:graphicData>
        </a:graphic>
      </p:graphicFrame>
      <p:cxnSp>
        <p:nvCxnSpPr>
          <p:cNvPr id="97" name="Conexão reta unidirecional 96">
            <a:extLst>
              <a:ext uri="{FF2B5EF4-FFF2-40B4-BE49-F238E27FC236}">
                <a16:creationId xmlns:a16="http://schemas.microsoft.com/office/drawing/2014/main" id="{8807C072-388D-44C8-AE30-5DF246BD1E2F}"/>
              </a:ext>
            </a:extLst>
          </p:cNvPr>
          <p:cNvCxnSpPr>
            <a:cxnSpLocks/>
            <a:stCxn id="36" idx="3"/>
            <a:endCxn id="34" idx="1"/>
          </p:cNvCxnSpPr>
          <p:nvPr/>
        </p:nvCxnSpPr>
        <p:spPr>
          <a:xfrm>
            <a:off x="7798186" y="4436451"/>
            <a:ext cx="462059" cy="4493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Conexão reta unidirecional 99">
            <a:extLst>
              <a:ext uri="{FF2B5EF4-FFF2-40B4-BE49-F238E27FC236}">
                <a16:creationId xmlns:a16="http://schemas.microsoft.com/office/drawing/2014/main" id="{B9C86EF7-CC4B-4341-BD54-566C8329CC33}"/>
              </a:ext>
            </a:extLst>
          </p:cNvPr>
          <p:cNvCxnSpPr>
            <a:cxnSpLocks/>
            <a:stCxn id="94" idx="3"/>
            <a:endCxn id="36" idx="1"/>
          </p:cNvCxnSpPr>
          <p:nvPr/>
        </p:nvCxnSpPr>
        <p:spPr>
          <a:xfrm flipV="1">
            <a:off x="6237642" y="4436451"/>
            <a:ext cx="552544" cy="7973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exão reta unidirecional 102">
            <a:extLst>
              <a:ext uri="{FF2B5EF4-FFF2-40B4-BE49-F238E27FC236}">
                <a16:creationId xmlns:a16="http://schemas.microsoft.com/office/drawing/2014/main" id="{C89E7AD7-9C9B-44B3-81E3-C10F7FFAA8D8}"/>
              </a:ext>
            </a:extLst>
          </p:cNvPr>
          <p:cNvCxnSpPr>
            <a:cxnSpLocks/>
            <a:stCxn id="14" idx="3"/>
            <a:endCxn id="88" idx="1"/>
          </p:cNvCxnSpPr>
          <p:nvPr/>
        </p:nvCxnSpPr>
        <p:spPr>
          <a:xfrm>
            <a:off x="4669392" y="5590307"/>
            <a:ext cx="2120794" cy="5696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109" name="Modelo 3D 108" descr="Checking">
                <a:extLst>
                  <a:ext uri="{FF2B5EF4-FFF2-40B4-BE49-F238E27FC236}">
                    <a16:creationId xmlns:a16="http://schemas.microsoft.com/office/drawing/2014/main" id="{D50F90F0-9203-4F05-99F2-E5428E54044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01179335"/>
                  </p:ext>
                </p:extLst>
              </p:nvPr>
            </p:nvGraphicFramePr>
            <p:xfrm>
              <a:off x="1077951" y="5033641"/>
              <a:ext cx="1085554" cy="948871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085554" cy="948871"/>
                    </a:xfrm>
                    <a:prstGeom prst="rect">
                      <a:avLst/>
                    </a:prstGeom>
                  </am3d:spPr>
                  <am3d:camera>
                    <am3d:pos x="0" y="0" z="6407342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388888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1200000"/>
                    <am3d:postTrans dx="0" dy="0" dz="0"/>
                  </am3d:trans>
                  <am3d:attrSrcUrl r:id="rId3"/>
                  <am3d:raster rName="Office3DRenderer" rVer="16.0.8326">
                    <am3d:blip r:embed="rId4"/>
                  </am3d:raster>
                  <am3d:objViewport viewportSz="134579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109" name="Modelo 3D 108" descr="Checking">
                <a:extLst>
                  <a:ext uri="{FF2B5EF4-FFF2-40B4-BE49-F238E27FC236}">
                    <a16:creationId xmlns:a16="http://schemas.microsoft.com/office/drawing/2014/main" id="{D50F90F0-9203-4F05-99F2-E5428E54044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77951" y="5033641"/>
                <a:ext cx="1085554" cy="948871"/>
              </a:xfrm>
              <a:prstGeom prst="rect">
                <a:avLst/>
              </a:prstGeom>
            </p:spPr>
          </p:pic>
        </mc:Fallback>
      </mc:AlternateContent>
      <p:sp>
        <p:nvSpPr>
          <p:cNvPr id="110" name="CaixaDeTexto 109">
            <a:extLst>
              <a:ext uri="{FF2B5EF4-FFF2-40B4-BE49-F238E27FC236}">
                <a16:creationId xmlns:a16="http://schemas.microsoft.com/office/drawing/2014/main" id="{7767D0E3-D403-4998-A916-EBD291B80F34}"/>
              </a:ext>
            </a:extLst>
          </p:cNvPr>
          <p:cNvSpPr txBox="1"/>
          <p:nvPr/>
        </p:nvSpPr>
        <p:spPr>
          <a:xfrm>
            <a:off x="-6144" y="5944235"/>
            <a:ext cx="3253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AUTOMÁTICOS</a:t>
            </a:r>
          </a:p>
        </p:txBody>
      </p:sp>
      <p:graphicFrame>
        <p:nvGraphicFramePr>
          <p:cNvPr id="34" name="Tabela 33">
            <a:extLst>
              <a:ext uri="{FF2B5EF4-FFF2-40B4-BE49-F238E27FC236}">
                <a16:creationId xmlns:a16="http://schemas.microsoft.com/office/drawing/2014/main" id="{80974BF7-810B-4173-8108-C0E6D3AF7E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5617168"/>
              </p:ext>
            </p:extLst>
          </p:nvPr>
        </p:nvGraphicFramePr>
        <p:xfrm>
          <a:off x="8260245" y="3960407"/>
          <a:ext cx="1008000" cy="961075"/>
        </p:xfrm>
        <a:graphic>
          <a:graphicData uri="http://schemas.openxmlformats.org/drawingml/2006/table">
            <a:tbl>
              <a:tblPr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498620">
                  <a:extLst>
                    <a:ext uri="{9D8B030D-6E8A-4147-A177-3AD203B41FA5}">
                      <a16:colId xmlns:a16="http://schemas.microsoft.com/office/drawing/2014/main" val="272930719"/>
                    </a:ext>
                  </a:extLst>
                </a:gridCol>
                <a:gridCol w="509380">
                  <a:extLst>
                    <a:ext uri="{9D8B030D-6E8A-4147-A177-3AD203B41FA5}">
                      <a16:colId xmlns:a16="http://schemas.microsoft.com/office/drawing/2014/main" val="583064235"/>
                    </a:ext>
                  </a:extLst>
                </a:gridCol>
              </a:tblGrid>
              <a:tr h="421075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pt-PT" sz="2600" b="1" i="0" u="none" strike="noStrike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</a:rPr>
                        <a:t>CO</a:t>
                      </a:r>
                    </a:p>
                  </a:txBody>
                  <a:tcPr marL="9525" marR="9525" marT="9525" marB="0" anchor="ctr">
                    <a:solidFill>
                      <a:srgbClr val="00808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9734189"/>
                  </a:ext>
                </a:extLst>
              </a:tr>
              <a:tr h="27000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pt-PT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0183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600" b="1" u="none" strike="noStrike" dirty="0">
                          <a:effectLst/>
                          <a:latin typeface="+mj-lt"/>
                        </a:rPr>
                        <a:t>0171</a:t>
                      </a:r>
                      <a:endParaRPr lang="pt-PT" sz="16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4462247"/>
                  </a:ext>
                </a:extLst>
              </a:tr>
              <a:tr h="270000">
                <a:tc vMerge="1">
                  <a:txBody>
                    <a:bodyPr/>
                    <a:lstStyle/>
                    <a:p>
                      <a:pPr algn="ctr" fontAlgn="ctr"/>
                      <a:endParaRPr lang="pt-PT" sz="16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0172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525955252"/>
                  </a:ext>
                </a:extLst>
              </a:tr>
            </a:tbl>
          </a:graphicData>
        </a:graphic>
      </p:graphicFrame>
      <p:graphicFrame>
        <p:nvGraphicFramePr>
          <p:cNvPr id="36" name="Tabela 35">
            <a:extLst>
              <a:ext uri="{FF2B5EF4-FFF2-40B4-BE49-F238E27FC236}">
                <a16:creationId xmlns:a16="http://schemas.microsoft.com/office/drawing/2014/main" id="{F7271D1F-8834-4A0A-9290-11DF15CEC5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9638470"/>
              </p:ext>
            </p:extLst>
          </p:nvPr>
        </p:nvGraphicFramePr>
        <p:xfrm>
          <a:off x="6790186" y="3955914"/>
          <a:ext cx="1008000" cy="961075"/>
        </p:xfrm>
        <a:graphic>
          <a:graphicData uri="http://schemas.openxmlformats.org/drawingml/2006/table">
            <a:tbl>
              <a:tblPr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498620">
                  <a:extLst>
                    <a:ext uri="{9D8B030D-6E8A-4147-A177-3AD203B41FA5}">
                      <a16:colId xmlns:a16="http://schemas.microsoft.com/office/drawing/2014/main" val="272930719"/>
                    </a:ext>
                  </a:extLst>
                </a:gridCol>
                <a:gridCol w="509380">
                  <a:extLst>
                    <a:ext uri="{9D8B030D-6E8A-4147-A177-3AD203B41FA5}">
                      <a16:colId xmlns:a16="http://schemas.microsoft.com/office/drawing/2014/main" val="583064235"/>
                    </a:ext>
                  </a:extLst>
                </a:gridCol>
              </a:tblGrid>
              <a:tr h="421075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pt-PT" sz="2600" b="1" i="0" u="none" strike="noStrike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</a:rPr>
                        <a:t>GR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9734189"/>
                  </a:ext>
                </a:extLst>
              </a:tr>
              <a:tr h="27000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pt-PT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0183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600" b="0" u="none" strike="noStrike" dirty="0">
                          <a:effectLst/>
                          <a:latin typeface="+mj-lt"/>
                        </a:rPr>
                        <a:t>0171</a:t>
                      </a:r>
                      <a:endParaRPr lang="pt-PT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4462247"/>
                  </a:ext>
                </a:extLst>
              </a:tr>
              <a:tr h="270000">
                <a:tc vMerge="1">
                  <a:txBody>
                    <a:bodyPr/>
                    <a:lstStyle/>
                    <a:p>
                      <a:pPr algn="ctr" fontAlgn="ctr"/>
                      <a:endParaRPr lang="pt-PT" sz="16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0172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5259552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205260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D06B7099-D5C1-4D53-A9AD-5E1D465B7650}"/>
              </a:ext>
            </a:extLst>
          </p:cNvPr>
          <p:cNvSpPr/>
          <p:nvPr/>
        </p:nvSpPr>
        <p:spPr>
          <a:xfrm>
            <a:off x="249382" y="1175941"/>
            <a:ext cx="6003643" cy="4815501"/>
          </a:xfrm>
          <a:prstGeom prst="rect">
            <a:avLst/>
          </a:prstGeom>
          <a:solidFill>
            <a:srgbClr val="008080">
              <a:alpha val="3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8168B5A9-2B15-43A2-AC1C-74636EB6B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252D1-CFE7-4FFB-A6D1-80511B9E9BCC}" type="slidenum">
              <a:rPr lang="pt-PT" smtClean="0"/>
              <a:pPr/>
              <a:t>36</a:t>
            </a:fld>
            <a:endParaRPr lang="pt-PT" dirty="0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B61FA321-5D6F-4606-B682-BE791EB6F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Contabilidade Orçamental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5928504A-44A2-4F4E-9CD5-052A7C475C4A}"/>
              </a:ext>
            </a:extLst>
          </p:cNvPr>
          <p:cNvSpPr/>
          <p:nvPr/>
        </p:nvSpPr>
        <p:spPr>
          <a:xfrm>
            <a:off x="593448" y="1767930"/>
            <a:ext cx="5308600" cy="1152000"/>
          </a:xfrm>
          <a:prstGeom prst="rect">
            <a:avLst/>
          </a:prstGeom>
          <a:solidFill>
            <a:schemeClr val="bg1"/>
          </a:solidFill>
          <a:ln>
            <a:solidFill>
              <a:srgbClr val="F4B038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pt-PT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Execução orçamental</a:t>
            </a: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pt-PT" b="1" dirty="0">
                <a:solidFill>
                  <a:schemeClr val="tx1"/>
                </a:solidFill>
                <a:latin typeface="+mj-lt"/>
              </a:rPr>
              <a:t>01</a:t>
            </a:r>
            <a:r>
              <a:rPr lang="pt-PT" dirty="0">
                <a:solidFill>
                  <a:schemeClr val="tx1"/>
                </a:solidFill>
                <a:latin typeface="+mj-lt"/>
              </a:rPr>
              <a:t> Receita do período corrente </a:t>
            </a: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pt-PT" b="1" dirty="0">
                <a:solidFill>
                  <a:schemeClr val="tx1"/>
                </a:solidFill>
                <a:latin typeface="+mj-lt"/>
              </a:rPr>
              <a:t>03</a:t>
            </a:r>
            <a:r>
              <a:rPr lang="pt-PT" dirty="0">
                <a:solidFill>
                  <a:schemeClr val="tx1"/>
                </a:solidFill>
                <a:latin typeface="+mj-lt"/>
              </a:rPr>
              <a:t> Receita de períodos futuros</a:t>
            </a: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9651F6D5-F5C9-4406-882C-04B775A5D6EB}"/>
              </a:ext>
            </a:extLst>
          </p:cNvPr>
          <p:cNvSpPr/>
          <p:nvPr/>
        </p:nvSpPr>
        <p:spPr>
          <a:xfrm>
            <a:off x="6539343" y="1175940"/>
            <a:ext cx="3105205" cy="4815501"/>
          </a:xfrm>
          <a:prstGeom prst="rect">
            <a:avLst/>
          </a:prstGeom>
          <a:solidFill>
            <a:srgbClr val="008080">
              <a:alpha val="3058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4245A6A1-0395-477D-9725-EC80BC5C8998}"/>
              </a:ext>
            </a:extLst>
          </p:cNvPr>
          <p:cNvSpPr/>
          <p:nvPr/>
        </p:nvSpPr>
        <p:spPr>
          <a:xfrm>
            <a:off x="6983186" y="1767930"/>
            <a:ext cx="2217516" cy="115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b="1" dirty="0">
                <a:solidFill>
                  <a:schemeClr val="tx1"/>
                </a:solidFill>
                <a:latin typeface="Century Gothic" panose="020B0502020202020204" pitchFamily="34" charset="0"/>
              </a:rPr>
              <a:t>Orçamento de Receita</a:t>
            </a:r>
          </a:p>
          <a:p>
            <a:pPr algn="ctr"/>
            <a:r>
              <a:rPr lang="pt-PT" sz="1400" b="1" dirty="0">
                <a:solidFill>
                  <a:schemeClr val="tx1"/>
                </a:solidFill>
                <a:latin typeface="Century Gothic" panose="020B0502020202020204" pitchFamily="34" charset="0"/>
              </a:rPr>
              <a:t>(01.xx.xx a 16.xx.xx)</a:t>
            </a:r>
            <a:endParaRPr lang="pt-PT" sz="2000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53BDDC10-170F-40BC-BAFC-F5E2AF2C9695}"/>
              </a:ext>
            </a:extLst>
          </p:cNvPr>
          <p:cNvSpPr/>
          <p:nvPr/>
        </p:nvSpPr>
        <p:spPr>
          <a:xfrm>
            <a:off x="589204" y="3184858"/>
            <a:ext cx="5308600" cy="1152000"/>
          </a:xfrm>
          <a:prstGeom prst="rect">
            <a:avLst/>
          </a:prstGeom>
          <a:solidFill>
            <a:schemeClr val="bg1"/>
          </a:solidFill>
          <a:ln>
            <a:solidFill>
              <a:srgbClr val="F4B038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pt-PT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Execução orçamental</a:t>
            </a: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pt-PT" b="1" dirty="0">
                <a:solidFill>
                  <a:schemeClr val="tx1"/>
                </a:solidFill>
                <a:latin typeface="+mj-lt"/>
              </a:rPr>
              <a:t>02</a:t>
            </a:r>
            <a:r>
              <a:rPr lang="pt-PT" dirty="0">
                <a:solidFill>
                  <a:schemeClr val="tx1"/>
                </a:solidFill>
                <a:latin typeface="+mj-lt"/>
              </a:rPr>
              <a:t> Despesa do período corrente </a:t>
            </a: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pt-PT" b="1" dirty="0">
                <a:solidFill>
                  <a:schemeClr val="tx1"/>
                </a:solidFill>
                <a:latin typeface="+mj-lt"/>
              </a:rPr>
              <a:t>04</a:t>
            </a:r>
            <a:r>
              <a:rPr lang="pt-PT" dirty="0">
                <a:solidFill>
                  <a:schemeClr val="tx1"/>
                </a:solidFill>
                <a:latin typeface="+mj-lt"/>
              </a:rPr>
              <a:t> Despesa de períodos futuros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8EF43878-9EF5-44B3-AED6-9CB4A71BFAD2}"/>
              </a:ext>
            </a:extLst>
          </p:cNvPr>
          <p:cNvSpPr/>
          <p:nvPr/>
        </p:nvSpPr>
        <p:spPr>
          <a:xfrm>
            <a:off x="6983186" y="3184858"/>
            <a:ext cx="2217516" cy="115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b="1" dirty="0">
                <a:solidFill>
                  <a:schemeClr val="tx1"/>
                </a:solidFill>
                <a:latin typeface="Century Gothic" panose="020B0502020202020204" pitchFamily="34" charset="0"/>
              </a:rPr>
              <a:t>Orçamento de despesa</a:t>
            </a:r>
          </a:p>
          <a:p>
            <a:pPr algn="ctr"/>
            <a:r>
              <a:rPr lang="pt-PT" sz="1400" b="1" dirty="0">
                <a:solidFill>
                  <a:schemeClr val="tx1"/>
                </a:solidFill>
                <a:latin typeface="Century Gothic" panose="020B0502020202020204" pitchFamily="34" charset="0"/>
              </a:rPr>
              <a:t>(01.xx.xx a 11.xx.xx)</a:t>
            </a:r>
            <a:endParaRPr lang="pt-PT" sz="2000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442EE2AF-8A7F-46DA-BB6D-AF2236C49CFE}"/>
              </a:ext>
            </a:extLst>
          </p:cNvPr>
          <p:cNvSpPr/>
          <p:nvPr/>
        </p:nvSpPr>
        <p:spPr>
          <a:xfrm>
            <a:off x="589204" y="4591756"/>
            <a:ext cx="5308600" cy="1152000"/>
          </a:xfrm>
          <a:prstGeom prst="rect">
            <a:avLst/>
          </a:prstGeom>
          <a:solidFill>
            <a:schemeClr val="bg1"/>
          </a:solidFill>
          <a:ln>
            <a:solidFill>
              <a:srgbClr val="F4B038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pt-PT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Operações de tesouraria</a:t>
            </a: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pt-PT" b="1" dirty="0">
                <a:solidFill>
                  <a:schemeClr val="tx1"/>
                </a:solidFill>
                <a:latin typeface="+mj-lt"/>
              </a:rPr>
              <a:t>07</a:t>
            </a:r>
            <a:r>
              <a:rPr lang="pt-PT" dirty="0">
                <a:solidFill>
                  <a:schemeClr val="tx1"/>
                </a:solidFill>
                <a:latin typeface="+mj-lt"/>
              </a:rPr>
              <a:t> Operações de tesouraria	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05EB804A-7E14-43D4-A0B1-D4F44C21715B}"/>
              </a:ext>
            </a:extLst>
          </p:cNvPr>
          <p:cNvSpPr/>
          <p:nvPr/>
        </p:nvSpPr>
        <p:spPr>
          <a:xfrm>
            <a:off x="6983186" y="4587378"/>
            <a:ext cx="2217516" cy="115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b="1" dirty="0">
                <a:solidFill>
                  <a:schemeClr val="tx1"/>
                </a:solidFill>
                <a:latin typeface="Century Gothic" panose="020B0502020202020204" pitchFamily="34" charset="0"/>
              </a:rPr>
              <a:t>Extraorçamental</a:t>
            </a:r>
            <a:endParaRPr lang="pt-PT" sz="2000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pPr algn="ctr"/>
            <a:r>
              <a:rPr lang="pt-PT" sz="1400" b="1" dirty="0">
                <a:solidFill>
                  <a:schemeClr val="tx1"/>
                </a:solidFill>
                <a:latin typeface="Century Gothic" panose="020B0502020202020204" pitchFamily="34" charset="0"/>
              </a:rPr>
              <a:t>(17.xx.xx) – Receita</a:t>
            </a:r>
          </a:p>
          <a:p>
            <a:pPr algn="ctr"/>
            <a:r>
              <a:rPr lang="pt-PT" sz="1400" b="1" dirty="0">
                <a:solidFill>
                  <a:schemeClr val="tx1"/>
                </a:solidFill>
                <a:latin typeface="Century Gothic" panose="020B0502020202020204" pitchFamily="34" charset="0"/>
              </a:rPr>
              <a:t>(12.xx.xx) - Despesa</a:t>
            </a:r>
            <a:endParaRPr lang="pt-PT" sz="2000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D10FBAB2-7094-4EF0-BA22-BD43C94DB60A}"/>
              </a:ext>
            </a:extLst>
          </p:cNvPr>
          <p:cNvSpPr txBox="1"/>
          <p:nvPr/>
        </p:nvSpPr>
        <p:spPr>
          <a:xfrm>
            <a:off x="990601" y="6152105"/>
            <a:ext cx="87629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dirty="0"/>
              <a:t>http://www.cnc.min-financas.pt/pdf/SNC_AP/MANUAL%20DE%20IMPLEMENTACAO_SNC_AP_Versao2_HomologadoSEO.pdf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FBDB298-11AA-4A72-8670-9C3F0216543E}"/>
              </a:ext>
            </a:extLst>
          </p:cNvPr>
          <p:cNvSpPr txBox="1"/>
          <p:nvPr/>
        </p:nvSpPr>
        <p:spPr>
          <a:xfrm>
            <a:off x="596903" y="1318266"/>
            <a:ext cx="530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PT"/>
            </a:defPPr>
            <a:lvl1pPr algn="ctr">
              <a:defRPr b="1">
                <a:latin typeface="Century Gothic" panose="020B0502020202020204" pitchFamily="34" charset="0"/>
              </a:defRPr>
            </a:lvl1pPr>
          </a:lstStyle>
          <a:p>
            <a:r>
              <a:rPr lang="pt-PT" dirty="0"/>
              <a:t>Contabilidade Orçamental 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CD2B101C-1731-4EED-8C57-F6C2AC6F3E28}"/>
              </a:ext>
            </a:extLst>
          </p:cNvPr>
          <p:cNvSpPr txBox="1"/>
          <p:nvPr/>
        </p:nvSpPr>
        <p:spPr>
          <a:xfrm>
            <a:off x="6500013" y="1299604"/>
            <a:ext cx="3183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b="1" dirty="0">
                <a:latin typeface="Century Gothic" panose="020B0502020202020204" pitchFamily="34" charset="0"/>
              </a:rPr>
              <a:t>Classificação Económica</a:t>
            </a:r>
          </a:p>
        </p:txBody>
      </p:sp>
    </p:spTree>
    <p:extLst>
      <p:ext uri="{BB962C8B-B14F-4D97-AF65-F5344CB8AC3E}">
        <p14:creationId xmlns:p14="http://schemas.microsoft.com/office/powerpoint/2010/main" val="22184432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9523A393-3703-4CA7-8C30-AB63C91BF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252D1-CFE7-4FFB-A6D1-80511B9E9BCC}" type="slidenum">
              <a:rPr lang="pt-PT" smtClean="0"/>
              <a:pPr/>
              <a:t>37</a:t>
            </a:fld>
            <a:endParaRPr lang="pt-PT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1952BB6-E8A9-472F-841A-A0D109C3D5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4351" y="2655704"/>
            <a:ext cx="5384704" cy="1546592"/>
          </a:xfrm>
        </p:spPr>
        <p:txBody>
          <a:bodyPr>
            <a:noAutofit/>
          </a:bodyPr>
          <a:lstStyle/>
          <a:p>
            <a:r>
              <a:rPr lang="pt-PT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Exemplos de inconsistências nos mapas S3CP</a:t>
            </a:r>
          </a:p>
        </p:txBody>
      </p:sp>
    </p:spTree>
    <p:extLst>
      <p:ext uri="{BB962C8B-B14F-4D97-AF65-F5344CB8AC3E}">
        <p14:creationId xmlns:p14="http://schemas.microsoft.com/office/powerpoint/2010/main" val="427186420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8168B5A9-2B15-43A2-AC1C-74636EB6B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341810" y="6356352"/>
            <a:ext cx="2228850" cy="365125"/>
          </a:xfrm>
        </p:spPr>
        <p:txBody>
          <a:bodyPr/>
          <a:lstStyle/>
          <a:p>
            <a:fld id="{7A8252D1-CFE7-4FFB-A6D1-80511B9E9BCC}" type="slidenum">
              <a:rPr lang="pt-PT" smtClean="0"/>
              <a:pPr/>
              <a:t>38</a:t>
            </a:fld>
            <a:endParaRPr lang="pt-PT" dirty="0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B61FA321-5D6F-4606-B682-BE791EB6F3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536335"/>
            <a:ext cx="9144000" cy="522000"/>
          </a:xfrm>
        </p:spPr>
        <p:txBody>
          <a:bodyPr/>
          <a:lstStyle/>
          <a:p>
            <a:r>
              <a:rPr lang="pt-PT"/>
              <a:t>Mapas e processos relativos ao SNC-AP</a:t>
            </a:r>
            <a:endParaRPr lang="pt-PT" dirty="0"/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88640089-F2B8-4690-A4AA-F274601D31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7928" y="1343462"/>
            <a:ext cx="7232474" cy="4382088"/>
          </a:xfrm>
          <a:prstGeom prst="rect">
            <a:avLst/>
          </a:prstGeom>
        </p:spPr>
      </p:pic>
      <p:pic>
        <p:nvPicPr>
          <p:cNvPr id="23" name="Imagem 22">
            <a:extLst>
              <a:ext uri="{FF2B5EF4-FFF2-40B4-BE49-F238E27FC236}">
                <a16:creationId xmlns:a16="http://schemas.microsoft.com/office/drawing/2014/main" id="{680D3746-0B49-4E7C-B0E3-E9CFA1AB23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49" y="5889164"/>
            <a:ext cx="8132100" cy="832313"/>
          </a:xfrm>
          <a:prstGeom prst="rect">
            <a:avLst/>
          </a:prstGeom>
        </p:spPr>
      </p:pic>
      <p:sp>
        <p:nvSpPr>
          <p:cNvPr id="24" name="Retângulo 23">
            <a:extLst>
              <a:ext uri="{FF2B5EF4-FFF2-40B4-BE49-F238E27FC236}">
                <a16:creationId xmlns:a16="http://schemas.microsoft.com/office/drawing/2014/main" id="{C4FE2EB0-2D69-4359-98CC-A3FC83B66F96}"/>
              </a:ext>
            </a:extLst>
          </p:cNvPr>
          <p:cNvSpPr/>
          <p:nvPr/>
        </p:nvSpPr>
        <p:spPr>
          <a:xfrm>
            <a:off x="584834" y="1343461"/>
            <a:ext cx="1300235" cy="4382089"/>
          </a:xfrm>
          <a:prstGeom prst="rect">
            <a:avLst/>
          </a:prstGeom>
          <a:solidFill>
            <a:srgbClr val="008080"/>
          </a:solidFill>
          <a:ln>
            <a:solidFill>
              <a:srgbClr val="0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400" b="1" dirty="0"/>
              <a:t>A importância da Chave Orçamental em SNC-AP</a:t>
            </a:r>
          </a:p>
        </p:txBody>
      </p:sp>
      <p:sp>
        <p:nvSpPr>
          <p:cNvPr id="25" name="Seta: Para a Esquerda 24">
            <a:extLst>
              <a:ext uri="{FF2B5EF4-FFF2-40B4-BE49-F238E27FC236}">
                <a16:creationId xmlns:a16="http://schemas.microsoft.com/office/drawing/2014/main" id="{59F9435F-7FBB-4321-B460-E2DCABF9D81B}"/>
              </a:ext>
            </a:extLst>
          </p:cNvPr>
          <p:cNvSpPr/>
          <p:nvPr/>
        </p:nvSpPr>
        <p:spPr>
          <a:xfrm>
            <a:off x="7341810" y="4586068"/>
            <a:ext cx="182882" cy="225084"/>
          </a:xfrm>
          <a:prstGeom prst="leftArrow">
            <a:avLst/>
          </a:prstGeom>
          <a:solidFill>
            <a:srgbClr val="EC9D2E"/>
          </a:solidFill>
          <a:ln>
            <a:solidFill>
              <a:srgbClr val="EC9D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5477900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8168B5A9-2B15-43A2-AC1C-74636EB6B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252D1-CFE7-4FFB-A6D1-80511B9E9BCC}" type="slidenum">
              <a:rPr lang="pt-PT" smtClean="0"/>
              <a:pPr/>
              <a:t>39</a:t>
            </a:fld>
            <a:endParaRPr lang="pt-PT" dirty="0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B61FA321-5D6F-4606-B682-BE791EB6F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Mapas e processos relativos ao SNC-AP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D10FBAB2-7094-4EF0-BA22-BD43C94DB60A}"/>
              </a:ext>
            </a:extLst>
          </p:cNvPr>
          <p:cNvSpPr txBox="1"/>
          <p:nvPr/>
        </p:nvSpPr>
        <p:spPr>
          <a:xfrm>
            <a:off x="230944" y="6334988"/>
            <a:ext cx="87629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dirty="0">
                <a:hlinkClick r:id="rId2"/>
              </a:rPr>
              <a:t>https://www.unileo.gov.pt/s3cp/tabelasfonte</a:t>
            </a:r>
            <a:endParaRPr lang="pt-PT" sz="1200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FF2E1274-4140-4D15-945F-1C5B978536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499" y="1164106"/>
            <a:ext cx="9562553" cy="5170882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C8F5A938-27ED-4B09-ADF9-031E84D2468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355735">
            <a:off x="4449242" y="5946730"/>
            <a:ext cx="326352" cy="368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5958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B57E1BD3-B24C-4426-A36A-E3FF40CB0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252D1-CFE7-4FFB-A6D1-80511B9E9BCC}" type="slidenum">
              <a:rPr lang="pt-PT" smtClean="0"/>
              <a:pPr/>
              <a:t>4</a:t>
            </a:fld>
            <a:endParaRPr lang="pt-PT" dirty="0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E0FF687D-C509-49A7-8498-25DF539A4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68924"/>
            <a:ext cx="9144000" cy="624226"/>
          </a:xfrm>
        </p:spPr>
        <p:txBody>
          <a:bodyPr>
            <a:normAutofit/>
          </a:bodyPr>
          <a:lstStyle/>
          <a:p>
            <a:r>
              <a:rPr lang="pt-PT" dirty="0"/>
              <a:t>Conferência do processamento de vencimentos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79017" y="1968792"/>
            <a:ext cx="67389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414240"/>
                </a:solidFill>
              </a:rPr>
              <a:t>0089  </a:t>
            </a:r>
            <a:r>
              <a:rPr lang="en-US" sz="2400" b="1" dirty="0" err="1">
                <a:solidFill>
                  <a:srgbClr val="414240"/>
                </a:solidFill>
              </a:rPr>
              <a:t>Abonos</a:t>
            </a:r>
            <a:r>
              <a:rPr lang="en-US" sz="2400" b="1" dirty="0">
                <a:solidFill>
                  <a:srgbClr val="414240"/>
                </a:solidFill>
              </a:rPr>
              <a:t> e </a:t>
            </a:r>
            <a:r>
              <a:rPr lang="en-US" sz="2400" b="1" dirty="0" err="1">
                <a:solidFill>
                  <a:srgbClr val="414240"/>
                </a:solidFill>
              </a:rPr>
              <a:t>Encargos</a:t>
            </a:r>
            <a:r>
              <a:rPr lang="en-US" sz="2400" b="1" dirty="0">
                <a:solidFill>
                  <a:srgbClr val="414240"/>
                </a:solidFill>
              </a:rPr>
              <a:t> da </a:t>
            </a:r>
            <a:r>
              <a:rPr lang="en-US" sz="2400" b="1" dirty="0" err="1">
                <a:solidFill>
                  <a:srgbClr val="414240"/>
                </a:solidFill>
              </a:rPr>
              <a:t>entidade</a:t>
            </a:r>
            <a:r>
              <a:rPr lang="en-US" sz="2400" b="1" dirty="0">
                <a:solidFill>
                  <a:srgbClr val="414240"/>
                </a:solidFill>
              </a:rPr>
              <a:t> patronal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02678" y="2617340"/>
            <a:ext cx="27855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414240"/>
                </a:solidFill>
              </a:rPr>
              <a:t>0127  </a:t>
            </a:r>
            <a:r>
              <a:rPr lang="en-US" sz="2400" b="1" dirty="0" err="1">
                <a:solidFill>
                  <a:srgbClr val="414240"/>
                </a:solidFill>
              </a:rPr>
              <a:t>Descontos</a:t>
            </a:r>
            <a:endParaRPr lang="en-US" sz="2400" b="1" dirty="0">
              <a:solidFill>
                <a:srgbClr val="41424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02678" y="3267672"/>
            <a:ext cx="27855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414240"/>
                </a:solidFill>
              </a:rPr>
              <a:t>0128  </a:t>
            </a:r>
            <a:r>
              <a:rPr lang="en-US" sz="2400" b="1" dirty="0" err="1">
                <a:solidFill>
                  <a:srgbClr val="414240"/>
                </a:solidFill>
              </a:rPr>
              <a:t>Erros</a:t>
            </a:r>
            <a:r>
              <a:rPr lang="en-US" sz="2400" b="1" dirty="0">
                <a:solidFill>
                  <a:srgbClr val="414240"/>
                </a:solidFill>
              </a:rPr>
              <a:t> </a:t>
            </a:r>
            <a:r>
              <a:rPr lang="en-US" sz="2400" b="1" dirty="0" err="1">
                <a:solidFill>
                  <a:srgbClr val="414240"/>
                </a:solidFill>
              </a:rPr>
              <a:t>Abonos</a:t>
            </a:r>
            <a:endParaRPr lang="en-US" sz="2400" b="1" dirty="0">
              <a:solidFill>
                <a:srgbClr val="41424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74691" y="3894951"/>
            <a:ext cx="33593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414240"/>
                </a:solidFill>
              </a:rPr>
              <a:t>0500  </a:t>
            </a:r>
            <a:r>
              <a:rPr lang="en-US" sz="2400" b="1" dirty="0" err="1">
                <a:solidFill>
                  <a:srgbClr val="414240"/>
                </a:solidFill>
              </a:rPr>
              <a:t>Erros</a:t>
            </a:r>
            <a:r>
              <a:rPr lang="en-US" sz="2400" b="1" dirty="0">
                <a:solidFill>
                  <a:srgbClr val="414240"/>
                </a:solidFill>
              </a:rPr>
              <a:t> </a:t>
            </a:r>
            <a:r>
              <a:rPr lang="en-US" sz="2400" b="1" dirty="0" err="1">
                <a:solidFill>
                  <a:srgbClr val="414240"/>
                </a:solidFill>
              </a:rPr>
              <a:t>Descontos</a:t>
            </a:r>
            <a:endParaRPr lang="en-US" sz="2400" b="1" dirty="0">
              <a:solidFill>
                <a:srgbClr val="41424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74691" y="4472599"/>
            <a:ext cx="27855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414240"/>
                </a:solidFill>
              </a:rPr>
              <a:t>0094  </a:t>
            </a:r>
            <a:r>
              <a:rPr lang="en-US" sz="2400" b="1" dirty="0" err="1">
                <a:solidFill>
                  <a:srgbClr val="414240"/>
                </a:solidFill>
              </a:rPr>
              <a:t>Negativos</a:t>
            </a:r>
            <a:endParaRPr lang="en-US" sz="2400" b="1" dirty="0">
              <a:solidFill>
                <a:srgbClr val="41424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826629" y="2236725"/>
            <a:ext cx="5376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414240"/>
                </a:solidFill>
              </a:rPr>
              <a:t>+</a:t>
            </a:r>
          </a:p>
        </p:txBody>
      </p:sp>
      <p:cxnSp>
        <p:nvCxnSpPr>
          <p:cNvPr id="15" name="Straight Connector 14"/>
          <p:cNvCxnSpPr/>
          <p:nvPr/>
        </p:nvCxnSpPr>
        <p:spPr>
          <a:xfrm>
            <a:off x="204218" y="5044842"/>
            <a:ext cx="4055533" cy="0"/>
          </a:xfrm>
          <a:prstGeom prst="line">
            <a:avLst/>
          </a:prstGeom>
          <a:ln w="28575">
            <a:solidFill>
              <a:srgbClr val="ED88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04217" y="5050247"/>
            <a:ext cx="40555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414240"/>
                </a:solidFill>
              </a:rPr>
              <a:t>0034  </a:t>
            </a:r>
            <a:r>
              <a:rPr lang="en-US" sz="2400" b="1" dirty="0" err="1">
                <a:solidFill>
                  <a:srgbClr val="414240"/>
                </a:solidFill>
              </a:rPr>
              <a:t>Totais</a:t>
            </a:r>
            <a:r>
              <a:rPr lang="en-US" sz="2400" b="1" dirty="0">
                <a:solidFill>
                  <a:srgbClr val="414240"/>
                </a:solidFill>
              </a:rPr>
              <a:t> dos </a:t>
            </a:r>
            <a:r>
              <a:rPr lang="en-US" sz="2400" b="1" dirty="0" err="1">
                <a:solidFill>
                  <a:srgbClr val="414240"/>
                </a:solidFill>
              </a:rPr>
              <a:t>Movimentos</a:t>
            </a:r>
            <a:r>
              <a:rPr lang="en-US" sz="2400" b="1" dirty="0">
                <a:solidFill>
                  <a:srgbClr val="414240"/>
                </a:solidFill>
              </a:rPr>
              <a:t> </a:t>
            </a:r>
            <a:r>
              <a:rPr lang="en-US" sz="2400" b="1" dirty="0" err="1">
                <a:solidFill>
                  <a:srgbClr val="414240"/>
                </a:solidFill>
              </a:rPr>
              <a:t>Processados</a:t>
            </a:r>
            <a:r>
              <a:rPr lang="en-US" sz="2400" b="1" dirty="0">
                <a:solidFill>
                  <a:srgbClr val="414240"/>
                </a:solidFill>
              </a:rPr>
              <a:t> </a:t>
            </a:r>
            <a:r>
              <a:rPr lang="en-US" sz="2400" b="1" dirty="0" err="1">
                <a:solidFill>
                  <a:srgbClr val="414240"/>
                </a:solidFill>
              </a:rPr>
              <a:t>Patronato</a:t>
            </a:r>
            <a:endParaRPr lang="en-US" sz="2400" b="1" dirty="0">
              <a:solidFill>
                <a:srgbClr val="414240"/>
              </a:solidFill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674691" y="2662442"/>
            <a:ext cx="2312959" cy="400110"/>
          </a:xfrm>
          <a:prstGeom prst="roundRect">
            <a:avLst/>
          </a:prstGeom>
          <a:noFill/>
          <a:ln w="19050">
            <a:solidFill>
              <a:srgbClr val="ED88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rgbClr val="414240"/>
              </a:solidFill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702678" y="3910382"/>
            <a:ext cx="2972274" cy="400110"/>
          </a:xfrm>
          <a:prstGeom prst="roundRect">
            <a:avLst/>
          </a:prstGeom>
          <a:noFill/>
          <a:ln w="19050">
            <a:solidFill>
              <a:srgbClr val="ED88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rgbClr val="414240"/>
              </a:solidFill>
            </a:endParaRPr>
          </a:p>
        </p:txBody>
      </p:sp>
      <p:cxnSp>
        <p:nvCxnSpPr>
          <p:cNvPr id="27" name="Straight Connector 26"/>
          <p:cNvCxnSpPr/>
          <p:nvPr/>
        </p:nvCxnSpPr>
        <p:spPr>
          <a:xfrm flipH="1">
            <a:off x="1448559" y="1995718"/>
            <a:ext cx="4588" cy="376802"/>
          </a:xfrm>
          <a:prstGeom prst="line">
            <a:avLst/>
          </a:prstGeom>
          <a:ln w="19050">
            <a:solidFill>
              <a:srgbClr val="ED88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H="1">
            <a:off x="1448559" y="2678548"/>
            <a:ext cx="4588" cy="376802"/>
          </a:xfrm>
          <a:prstGeom prst="line">
            <a:avLst/>
          </a:prstGeom>
          <a:ln w="19050">
            <a:solidFill>
              <a:srgbClr val="ED88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1826628" y="2942290"/>
            <a:ext cx="5376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414240"/>
                </a:solidFill>
              </a:rPr>
              <a:t>+</a:t>
            </a:r>
          </a:p>
        </p:txBody>
      </p:sp>
      <p:cxnSp>
        <p:nvCxnSpPr>
          <p:cNvPr id="33" name="Straight Connector 32"/>
          <p:cNvCxnSpPr/>
          <p:nvPr/>
        </p:nvCxnSpPr>
        <p:spPr>
          <a:xfrm flipH="1">
            <a:off x="1453024" y="3390908"/>
            <a:ext cx="4588" cy="376802"/>
          </a:xfrm>
          <a:prstGeom prst="line">
            <a:avLst/>
          </a:prstGeom>
          <a:ln w="19050">
            <a:solidFill>
              <a:srgbClr val="ED88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1837935" y="3510265"/>
            <a:ext cx="5376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414240"/>
                </a:solidFill>
              </a:rPr>
              <a:t>-</a:t>
            </a:r>
          </a:p>
        </p:txBody>
      </p:sp>
      <p:cxnSp>
        <p:nvCxnSpPr>
          <p:cNvPr id="35" name="Straight Connector 34"/>
          <p:cNvCxnSpPr/>
          <p:nvPr/>
        </p:nvCxnSpPr>
        <p:spPr>
          <a:xfrm flipH="1">
            <a:off x="1446265" y="3915940"/>
            <a:ext cx="4588" cy="376802"/>
          </a:xfrm>
          <a:prstGeom prst="line">
            <a:avLst/>
          </a:prstGeom>
          <a:ln w="19050">
            <a:solidFill>
              <a:srgbClr val="ED88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1864183" y="4178241"/>
            <a:ext cx="5376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414240"/>
                </a:solidFill>
              </a:rPr>
              <a:t>-</a:t>
            </a:r>
          </a:p>
        </p:txBody>
      </p:sp>
      <p:cxnSp>
        <p:nvCxnSpPr>
          <p:cNvPr id="37" name="Straight Connector 36"/>
          <p:cNvCxnSpPr/>
          <p:nvPr/>
        </p:nvCxnSpPr>
        <p:spPr>
          <a:xfrm flipH="1">
            <a:off x="1441677" y="4565836"/>
            <a:ext cx="4588" cy="376802"/>
          </a:xfrm>
          <a:prstGeom prst="line">
            <a:avLst/>
          </a:prstGeom>
          <a:ln w="19050">
            <a:solidFill>
              <a:srgbClr val="ED88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flipH="1">
            <a:off x="1059924" y="5129006"/>
            <a:ext cx="4588" cy="376802"/>
          </a:xfrm>
          <a:prstGeom prst="line">
            <a:avLst/>
          </a:prstGeom>
          <a:ln w="19050">
            <a:solidFill>
              <a:srgbClr val="ED88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Group 50"/>
          <p:cNvGrpSpPr/>
          <p:nvPr/>
        </p:nvGrpSpPr>
        <p:grpSpPr>
          <a:xfrm>
            <a:off x="4376934" y="2535158"/>
            <a:ext cx="5504506" cy="2654283"/>
            <a:chOff x="4376934" y="2246747"/>
            <a:chExt cx="5504506" cy="2654283"/>
          </a:xfrm>
        </p:grpSpPr>
        <p:grpSp>
          <p:nvGrpSpPr>
            <p:cNvPr id="41" name="Group 40"/>
            <p:cNvGrpSpPr/>
            <p:nvPr/>
          </p:nvGrpSpPr>
          <p:grpSpPr>
            <a:xfrm>
              <a:off x="4389797" y="3414921"/>
              <a:ext cx="5386811" cy="1486109"/>
              <a:chOff x="0" y="-2"/>
              <a:chExt cx="5386811" cy="1486109"/>
            </a:xfrm>
          </p:grpSpPr>
          <p:pic>
            <p:nvPicPr>
              <p:cNvPr id="42" name="Picture 41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83019"/>
              <a:stretch/>
            </p:blipFill>
            <p:spPr>
              <a:xfrm>
                <a:off x="0" y="0"/>
                <a:ext cx="1593410" cy="1486107"/>
              </a:xfrm>
              <a:prstGeom prst="rect">
                <a:avLst/>
              </a:prstGeom>
            </p:spPr>
          </p:pic>
          <p:pic>
            <p:nvPicPr>
              <p:cNvPr id="43" name="Picture 42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935" r="45189"/>
              <a:stretch/>
            </p:blipFill>
            <p:spPr>
              <a:xfrm>
                <a:off x="1539087" y="0"/>
                <a:ext cx="1865015" cy="1486107"/>
              </a:xfrm>
              <a:prstGeom prst="rect">
                <a:avLst/>
              </a:prstGeom>
            </p:spPr>
          </p:pic>
          <p:pic>
            <p:nvPicPr>
              <p:cNvPr id="44" name="Picture 43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1599" r="21068"/>
              <a:stretch/>
            </p:blipFill>
            <p:spPr>
              <a:xfrm>
                <a:off x="3395049" y="0"/>
                <a:ext cx="688063" cy="1486107"/>
              </a:xfrm>
              <a:prstGeom prst="rect">
                <a:avLst/>
              </a:prstGeom>
            </p:spPr>
          </p:pic>
          <p:pic>
            <p:nvPicPr>
              <p:cNvPr id="45" name="Picture 44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0957" r="12482"/>
              <a:stretch/>
            </p:blipFill>
            <p:spPr>
              <a:xfrm>
                <a:off x="4083112" y="-1"/>
                <a:ext cx="615636" cy="1486107"/>
              </a:xfrm>
              <a:prstGeom prst="rect">
                <a:avLst/>
              </a:prstGeom>
            </p:spPr>
          </p:pic>
          <p:pic>
            <p:nvPicPr>
              <p:cNvPr id="46" name="Picture 45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2150" r="517"/>
              <a:stretch/>
            </p:blipFill>
            <p:spPr>
              <a:xfrm>
                <a:off x="4698748" y="-2"/>
                <a:ext cx="688063" cy="1486107"/>
              </a:xfrm>
              <a:prstGeom prst="rect">
                <a:avLst/>
              </a:prstGeom>
            </p:spPr>
          </p:pic>
        </p:grpSp>
        <p:grpSp>
          <p:nvGrpSpPr>
            <p:cNvPr id="47" name="Group 46"/>
            <p:cNvGrpSpPr/>
            <p:nvPr/>
          </p:nvGrpSpPr>
          <p:grpSpPr>
            <a:xfrm>
              <a:off x="4376934" y="2246747"/>
              <a:ext cx="5504506" cy="1278835"/>
              <a:chOff x="0" y="1756372"/>
              <a:chExt cx="5504506" cy="1278835"/>
            </a:xfrm>
          </p:grpSpPr>
          <p:pic>
            <p:nvPicPr>
              <p:cNvPr id="48" name="Picture 47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363" r="63138" b="1"/>
              <a:stretch/>
            </p:blipFill>
            <p:spPr>
              <a:xfrm>
                <a:off x="0" y="1756372"/>
                <a:ext cx="3557258" cy="1162649"/>
              </a:xfrm>
              <a:prstGeom prst="rect">
                <a:avLst/>
              </a:prstGeom>
            </p:spPr>
          </p:pic>
          <p:pic>
            <p:nvPicPr>
              <p:cNvPr id="49" name="Picture 48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3043" t="2363" r="2227" b="1"/>
              <a:stretch/>
            </p:blipFill>
            <p:spPr>
              <a:xfrm>
                <a:off x="4083112" y="1872558"/>
                <a:ext cx="1421394" cy="1162649"/>
              </a:xfrm>
              <a:prstGeom prst="rect">
                <a:avLst/>
              </a:prstGeom>
            </p:spPr>
          </p:pic>
        </p:grpSp>
      </p:grpSp>
      <p:sp>
        <p:nvSpPr>
          <p:cNvPr id="52" name="Rectangle 51"/>
          <p:cNvSpPr/>
          <p:nvPr/>
        </p:nvSpPr>
        <p:spPr>
          <a:xfrm>
            <a:off x="4389797" y="2430457"/>
            <a:ext cx="5386811" cy="269854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4" name="Gráfico 8" descr="Anterior">
            <a:extLst>
              <a:ext uri="{FF2B5EF4-FFF2-40B4-BE49-F238E27FC236}">
                <a16:creationId xmlns:a16="http://schemas.microsoft.com/office/drawing/2014/main" id="{49D08FB4-7CF5-4D7E-8FF1-F5BBCC56E63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7716843">
            <a:off x="3957459" y="5269875"/>
            <a:ext cx="900991" cy="675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20973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8168B5A9-2B15-43A2-AC1C-74636EB6B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252D1-CFE7-4FFB-A6D1-80511B9E9BCC}" type="slidenum">
              <a:rPr lang="pt-PT" smtClean="0"/>
              <a:pPr/>
              <a:t>40</a:t>
            </a:fld>
            <a:endParaRPr lang="pt-PT" dirty="0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B61FA321-5D6F-4606-B682-BE791EB6F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Mapas e processos relativos ao SNC-AP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17928E3E-5F3F-47F7-8BFB-C56ABB58AA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814" y="1129407"/>
            <a:ext cx="9596477" cy="3583265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00F1C5BD-F85B-4180-91D4-E31413C4CE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839" y="4790204"/>
            <a:ext cx="8775778" cy="1863656"/>
          </a:xfrm>
          <a:prstGeom prst="rect">
            <a:avLst/>
          </a:prstGeom>
        </p:spPr>
      </p:pic>
      <p:sp>
        <p:nvSpPr>
          <p:cNvPr id="13" name="Seta: Para a Esquerda 12">
            <a:extLst>
              <a:ext uri="{FF2B5EF4-FFF2-40B4-BE49-F238E27FC236}">
                <a16:creationId xmlns:a16="http://schemas.microsoft.com/office/drawing/2014/main" id="{5A26E3E0-3469-4C3C-B1D6-453B0C8D82C5}"/>
              </a:ext>
            </a:extLst>
          </p:cNvPr>
          <p:cNvSpPr/>
          <p:nvPr/>
        </p:nvSpPr>
        <p:spPr>
          <a:xfrm>
            <a:off x="9073666" y="3488787"/>
            <a:ext cx="182882" cy="22508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9069726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95763B9A-4C89-4806-BB3B-C7ED07B0E2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943" y="1151764"/>
            <a:ext cx="9524711" cy="4137687"/>
          </a:xfrm>
          <a:prstGeom prst="rect">
            <a:avLst/>
          </a:prstGeom>
        </p:spPr>
      </p:pic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8168B5A9-2B15-43A2-AC1C-74636EB6B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252D1-CFE7-4FFB-A6D1-80511B9E9BCC}" type="slidenum">
              <a:rPr lang="pt-PT" smtClean="0"/>
              <a:pPr/>
              <a:t>41</a:t>
            </a:fld>
            <a:endParaRPr lang="pt-PT" dirty="0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B61FA321-5D6F-4606-B682-BE791EB6F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Mapas e processos relativos ao SNC-AP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D10FBAB2-7094-4EF0-BA22-BD43C94DB60A}"/>
              </a:ext>
            </a:extLst>
          </p:cNvPr>
          <p:cNvSpPr txBox="1"/>
          <p:nvPr/>
        </p:nvSpPr>
        <p:spPr>
          <a:xfrm>
            <a:off x="230944" y="6334988"/>
            <a:ext cx="87629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dirty="0">
                <a:hlinkClick r:id="rId3"/>
              </a:rPr>
              <a:t>https://www.unileo.gov.pt/s3cp/tabelasfonte</a:t>
            </a:r>
            <a:endParaRPr lang="pt-PT" sz="1200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8095DFED-4E95-493C-A006-6E8028E8A0E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355735">
            <a:off x="4449242" y="4823640"/>
            <a:ext cx="326352" cy="368297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15CC00F2-1464-4307-AB76-5A949BCD4C51}"/>
              </a:ext>
            </a:extLst>
          </p:cNvPr>
          <p:cNvSpPr txBox="1"/>
          <p:nvPr/>
        </p:nvSpPr>
        <p:spPr>
          <a:xfrm>
            <a:off x="1397621" y="5416062"/>
            <a:ext cx="83580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PT" dirty="0"/>
              <a:t>A correspondência entre classificação económica (DL n.º 26/2002, de 14 de fevereiro) e as rubricas das demonstrações orçamentais do SNC-AP (DOREC, DODES e DDORC), podem sofrer alterações de ano para ano.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54F2E770-2A8F-4018-BB7C-F0A36CB4B3D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882" y="5277655"/>
            <a:ext cx="1195739" cy="1195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76315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8168B5A9-2B15-43A2-AC1C-74636EB6B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341810" y="6356352"/>
            <a:ext cx="2228850" cy="365125"/>
          </a:xfrm>
        </p:spPr>
        <p:txBody>
          <a:bodyPr/>
          <a:lstStyle/>
          <a:p>
            <a:fld id="{7A8252D1-CFE7-4FFB-A6D1-80511B9E9BCC}" type="slidenum">
              <a:rPr lang="pt-PT" smtClean="0"/>
              <a:pPr/>
              <a:t>42</a:t>
            </a:fld>
            <a:endParaRPr lang="pt-PT" dirty="0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B61FA321-5D6F-4606-B682-BE791EB6F3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536335"/>
            <a:ext cx="9144000" cy="522000"/>
          </a:xfrm>
        </p:spPr>
        <p:txBody>
          <a:bodyPr/>
          <a:lstStyle/>
          <a:p>
            <a:r>
              <a:rPr lang="pt-PT"/>
              <a:t>Mapas e processos relativos ao SNC-AP</a:t>
            </a:r>
            <a:endParaRPr lang="pt-PT" dirty="0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745BAA51-C2FB-4FE3-A6CC-95DE23A9BE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290" y="1249093"/>
            <a:ext cx="4631970" cy="3955953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5BD47D7A-26DE-4259-AC85-6BA67F2543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7747" y="1249093"/>
            <a:ext cx="4626772" cy="3955953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5FA50774-0E5A-4E57-AC43-573D48485E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6367" y="4230752"/>
            <a:ext cx="488633" cy="490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63158423-764C-40E7-8274-557E43B552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6605" y="4230752"/>
            <a:ext cx="483869" cy="498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19B5EAF2-4D92-4B3A-87CA-FC823F685906}"/>
              </a:ext>
            </a:extLst>
          </p:cNvPr>
          <p:cNvSpPr txBox="1"/>
          <p:nvPr/>
        </p:nvSpPr>
        <p:spPr>
          <a:xfrm>
            <a:off x="1397621" y="5416062"/>
            <a:ext cx="83580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PT" dirty="0"/>
              <a:t>Sempre que existe a necessidade de criar um novo CE (tipologias específicas) ou desdobrar um CE, é necessário indicar a Rubrica Orçamental do SNC-AP, para garantir:</a:t>
            </a: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664E3169-811A-437A-AB7A-993BFA82AF2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882" y="5277655"/>
            <a:ext cx="1195739" cy="1195739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473B2841-70DE-4112-AAE7-9609FCB479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32969" y="6075533"/>
            <a:ext cx="2629107" cy="407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27554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402FD509-3997-4C24-94FB-B2190F2FB8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482" y="1109831"/>
            <a:ext cx="9199417" cy="5339934"/>
          </a:xfrm>
          <a:prstGeom prst="rect">
            <a:avLst/>
          </a:prstGeom>
        </p:spPr>
      </p:pic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8168B5A9-2B15-43A2-AC1C-74636EB6B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341810" y="6356352"/>
            <a:ext cx="2228850" cy="365125"/>
          </a:xfrm>
        </p:spPr>
        <p:txBody>
          <a:bodyPr/>
          <a:lstStyle/>
          <a:p>
            <a:fld id="{7A8252D1-CFE7-4FFB-A6D1-80511B9E9BCC}" type="slidenum">
              <a:rPr lang="pt-PT" smtClean="0"/>
              <a:pPr/>
              <a:t>43</a:t>
            </a:fld>
            <a:endParaRPr lang="pt-PT" dirty="0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B61FA321-5D6F-4606-B682-BE791EB6F3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536335"/>
            <a:ext cx="9144000" cy="522000"/>
          </a:xfrm>
        </p:spPr>
        <p:txBody>
          <a:bodyPr/>
          <a:lstStyle/>
          <a:p>
            <a:r>
              <a:rPr lang="pt-PT"/>
              <a:t>Mapas e processos relativos ao SNC-AP</a:t>
            </a:r>
            <a:endParaRPr lang="pt-PT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9450B242-8508-4A38-A8F8-3AA1B230D13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355735">
            <a:off x="2331435" y="6139976"/>
            <a:ext cx="326352" cy="368297"/>
          </a:xfrm>
          <a:prstGeom prst="rect">
            <a:avLst/>
          </a:prstGeom>
        </p:spPr>
      </p:pic>
      <p:sp>
        <p:nvSpPr>
          <p:cNvPr id="10" name="Seta: Para a Esquerda 9">
            <a:extLst>
              <a:ext uri="{FF2B5EF4-FFF2-40B4-BE49-F238E27FC236}">
                <a16:creationId xmlns:a16="http://schemas.microsoft.com/office/drawing/2014/main" id="{BE62B9E9-91B9-494C-966E-7E59A41B9653}"/>
              </a:ext>
            </a:extLst>
          </p:cNvPr>
          <p:cNvSpPr/>
          <p:nvPr/>
        </p:nvSpPr>
        <p:spPr>
          <a:xfrm>
            <a:off x="3826410" y="5458265"/>
            <a:ext cx="182882" cy="22508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1" name="Seta: Para a Esquerda 10">
            <a:extLst>
              <a:ext uri="{FF2B5EF4-FFF2-40B4-BE49-F238E27FC236}">
                <a16:creationId xmlns:a16="http://schemas.microsoft.com/office/drawing/2014/main" id="{C08D6716-4315-464E-8009-6695B63D86CF}"/>
              </a:ext>
            </a:extLst>
          </p:cNvPr>
          <p:cNvSpPr/>
          <p:nvPr/>
        </p:nvSpPr>
        <p:spPr>
          <a:xfrm>
            <a:off x="9525000" y="5453491"/>
            <a:ext cx="182882" cy="22508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25727441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7A7C5D8F-F219-4506-AF32-D314CA5931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142775"/>
            <a:ext cx="9193574" cy="5283917"/>
          </a:xfrm>
          <a:prstGeom prst="rect">
            <a:avLst/>
          </a:prstGeom>
        </p:spPr>
      </p:pic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8168B5A9-2B15-43A2-AC1C-74636EB6B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341810" y="6356352"/>
            <a:ext cx="2228850" cy="365125"/>
          </a:xfrm>
        </p:spPr>
        <p:txBody>
          <a:bodyPr/>
          <a:lstStyle/>
          <a:p>
            <a:fld id="{7A8252D1-CFE7-4FFB-A6D1-80511B9E9BCC}" type="slidenum">
              <a:rPr lang="pt-PT" smtClean="0"/>
              <a:pPr/>
              <a:t>44</a:t>
            </a:fld>
            <a:endParaRPr lang="pt-PT" dirty="0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B61FA321-5D6F-4606-B682-BE791EB6F3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536335"/>
            <a:ext cx="9144000" cy="522000"/>
          </a:xfrm>
        </p:spPr>
        <p:txBody>
          <a:bodyPr/>
          <a:lstStyle/>
          <a:p>
            <a:r>
              <a:rPr lang="pt-PT"/>
              <a:t>Mapas e processos relativos ao SNC-AP</a:t>
            </a:r>
            <a:endParaRPr lang="pt-PT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9450B242-8508-4A38-A8F8-3AA1B230D13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355735">
            <a:off x="2381289" y="5380320"/>
            <a:ext cx="326352" cy="368297"/>
          </a:xfrm>
          <a:prstGeom prst="rect">
            <a:avLst/>
          </a:prstGeom>
        </p:spPr>
      </p:pic>
      <p:sp>
        <p:nvSpPr>
          <p:cNvPr id="15" name="Seta: Para a Esquerda 14">
            <a:extLst>
              <a:ext uri="{FF2B5EF4-FFF2-40B4-BE49-F238E27FC236}">
                <a16:creationId xmlns:a16="http://schemas.microsoft.com/office/drawing/2014/main" id="{3BF51BD1-7A32-47E8-AEC0-1E95B78DA376}"/>
              </a:ext>
            </a:extLst>
          </p:cNvPr>
          <p:cNvSpPr/>
          <p:nvPr/>
        </p:nvSpPr>
        <p:spPr>
          <a:xfrm>
            <a:off x="9525000" y="3411938"/>
            <a:ext cx="182882" cy="22508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07854140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m 16">
            <a:extLst>
              <a:ext uri="{FF2B5EF4-FFF2-40B4-BE49-F238E27FC236}">
                <a16:creationId xmlns:a16="http://schemas.microsoft.com/office/drawing/2014/main" id="{7D6E4DB0-3A28-4351-B9CA-3CE76A1399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282" y="1175556"/>
            <a:ext cx="7753350" cy="5181600"/>
          </a:xfrm>
          <a:prstGeom prst="rect">
            <a:avLst/>
          </a:prstGeom>
        </p:spPr>
      </p:pic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8168B5A9-2B15-43A2-AC1C-74636EB6B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341810" y="6356352"/>
            <a:ext cx="2228850" cy="365125"/>
          </a:xfrm>
        </p:spPr>
        <p:txBody>
          <a:bodyPr/>
          <a:lstStyle/>
          <a:p>
            <a:fld id="{7A8252D1-CFE7-4FFB-A6D1-80511B9E9BCC}" type="slidenum">
              <a:rPr lang="pt-PT" smtClean="0"/>
              <a:pPr/>
              <a:t>45</a:t>
            </a:fld>
            <a:endParaRPr lang="pt-PT" dirty="0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B61FA321-5D6F-4606-B682-BE791EB6F3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536335"/>
            <a:ext cx="9144000" cy="522000"/>
          </a:xfrm>
        </p:spPr>
        <p:txBody>
          <a:bodyPr/>
          <a:lstStyle/>
          <a:p>
            <a:r>
              <a:rPr lang="pt-PT"/>
              <a:t>Mapas e processos relativos ao SNC-AP</a:t>
            </a:r>
            <a:endParaRPr lang="pt-PT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A696F21F-ED65-4564-8B54-EA0F64D53F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9825" y="5837694"/>
            <a:ext cx="2629107" cy="434250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19D31978-B29A-4CBB-AFDE-B26E4688A7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7148" y="6396990"/>
            <a:ext cx="3209324" cy="416156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0A5EBF61-1FD9-4892-A0DE-34AFF173EC41}"/>
              </a:ext>
            </a:extLst>
          </p:cNvPr>
          <p:cNvSpPr txBox="1"/>
          <p:nvPr/>
        </p:nvSpPr>
        <p:spPr>
          <a:xfrm rot="16200000">
            <a:off x="-801529" y="2413947"/>
            <a:ext cx="30497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Balancete de razão geral</a:t>
            </a:r>
          </a:p>
        </p:txBody>
      </p:sp>
    </p:spTree>
    <p:extLst>
      <p:ext uri="{BB962C8B-B14F-4D97-AF65-F5344CB8AC3E}">
        <p14:creationId xmlns:p14="http://schemas.microsoft.com/office/powerpoint/2010/main" val="39350096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8168B5A9-2B15-43A2-AC1C-74636EB6B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341810" y="6356352"/>
            <a:ext cx="2228850" cy="365125"/>
          </a:xfrm>
        </p:spPr>
        <p:txBody>
          <a:bodyPr/>
          <a:lstStyle/>
          <a:p>
            <a:fld id="{7A8252D1-CFE7-4FFB-A6D1-80511B9E9BCC}" type="slidenum">
              <a:rPr lang="pt-PT" smtClean="0"/>
              <a:pPr/>
              <a:t>46</a:t>
            </a:fld>
            <a:endParaRPr lang="pt-PT" dirty="0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B61FA321-5D6F-4606-B682-BE791EB6F3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536335"/>
            <a:ext cx="9144000" cy="522000"/>
          </a:xfrm>
        </p:spPr>
        <p:txBody>
          <a:bodyPr/>
          <a:lstStyle/>
          <a:p>
            <a:r>
              <a:rPr lang="pt-PT"/>
              <a:t>Mapas e processos relativos ao SNC-AP</a:t>
            </a:r>
            <a:endParaRPr lang="pt-PT" dirty="0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3E6E9358-7D13-4DFA-BE90-447284835C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137" y="1154399"/>
            <a:ext cx="7919579" cy="5247353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B62BFDD3-751A-4123-8626-A5F716B994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3542" y="5884738"/>
            <a:ext cx="2629107" cy="434250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9F4752A2-8757-4E63-9629-BDF932C12E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2732" y="6329888"/>
            <a:ext cx="3209324" cy="416156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7C3A9253-D917-4991-B1D6-31561D49AD54}"/>
              </a:ext>
            </a:extLst>
          </p:cNvPr>
          <p:cNvSpPr txBox="1"/>
          <p:nvPr/>
        </p:nvSpPr>
        <p:spPr>
          <a:xfrm rot="16200000">
            <a:off x="-801529" y="2413947"/>
            <a:ext cx="30497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Balancete de razão geral</a:t>
            </a:r>
          </a:p>
        </p:txBody>
      </p:sp>
    </p:spTree>
    <p:extLst>
      <p:ext uri="{BB962C8B-B14F-4D97-AF65-F5344CB8AC3E}">
        <p14:creationId xmlns:p14="http://schemas.microsoft.com/office/powerpoint/2010/main" val="115715997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9523A393-3703-4CA7-8C30-AB63C91BF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252D1-CFE7-4FFB-A6D1-80511B9E9BCC}" type="slidenum">
              <a:rPr lang="pt-PT" smtClean="0"/>
              <a:pPr/>
              <a:t>47</a:t>
            </a:fld>
            <a:endParaRPr lang="pt-PT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1952BB6-E8A9-472F-841A-A0D109C3D5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4351" y="2655704"/>
            <a:ext cx="5384704" cy="1546592"/>
          </a:xfrm>
        </p:spPr>
        <p:txBody>
          <a:bodyPr>
            <a:noAutofit/>
          </a:bodyPr>
          <a:lstStyle/>
          <a:p>
            <a:r>
              <a:rPr lang="pt-PT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Mapas de Execução Orçamental</a:t>
            </a:r>
          </a:p>
        </p:txBody>
      </p:sp>
    </p:spTree>
    <p:extLst>
      <p:ext uri="{BB962C8B-B14F-4D97-AF65-F5344CB8AC3E}">
        <p14:creationId xmlns:p14="http://schemas.microsoft.com/office/powerpoint/2010/main" val="82869098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8168B5A9-2B15-43A2-AC1C-74636EB6B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341810" y="6356352"/>
            <a:ext cx="2228850" cy="365125"/>
          </a:xfrm>
        </p:spPr>
        <p:txBody>
          <a:bodyPr/>
          <a:lstStyle/>
          <a:p>
            <a:fld id="{7A8252D1-CFE7-4FFB-A6D1-80511B9E9BCC}" type="slidenum">
              <a:rPr lang="pt-PT" smtClean="0"/>
              <a:pPr/>
              <a:t>48</a:t>
            </a:fld>
            <a:endParaRPr lang="pt-PT" dirty="0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B61FA321-5D6F-4606-B682-BE791EB6F3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536335"/>
            <a:ext cx="9144000" cy="522000"/>
          </a:xfrm>
        </p:spPr>
        <p:txBody>
          <a:bodyPr/>
          <a:lstStyle/>
          <a:p>
            <a:r>
              <a:rPr lang="pt-PT"/>
              <a:t>Mapas e processos relativos ao SNC-AP</a:t>
            </a:r>
            <a:endParaRPr lang="pt-PT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239DBE16-6F59-40DB-8144-C54E38882B50}"/>
              </a:ext>
            </a:extLst>
          </p:cNvPr>
          <p:cNvSpPr txBox="1"/>
          <p:nvPr/>
        </p:nvSpPr>
        <p:spPr>
          <a:xfrm>
            <a:off x="381000" y="6356352"/>
            <a:ext cx="86645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600" dirty="0"/>
              <a:t>Fonte: NCP26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8098CD1A-A918-420C-B31C-ED351C10F5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80" r="3224" b="3083"/>
          <a:stretch/>
        </p:blipFill>
        <p:spPr>
          <a:xfrm>
            <a:off x="2405576" y="1105325"/>
            <a:ext cx="4936234" cy="567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2945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8168B5A9-2B15-43A2-AC1C-74636EB6B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341810" y="6356352"/>
            <a:ext cx="2228850" cy="365125"/>
          </a:xfrm>
        </p:spPr>
        <p:txBody>
          <a:bodyPr/>
          <a:lstStyle/>
          <a:p>
            <a:fld id="{7A8252D1-CFE7-4FFB-A6D1-80511B9E9BCC}" type="slidenum">
              <a:rPr lang="pt-PT" smtClean="0"/>
              <a:pPr/>
              <a:t>49</a:t>
            </a:fld>
            <a:endParaRPr lang="pt-PT" dirty="0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B61FA321-5D6F-4606-B682-BE791EB6F3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536335"/>
            <a:ext cx="9144000" cy="522000"/>
          </a:xfrm>
        </p:spPr>
        <p:txBody>
          <a:bodyPr/>
          <a:lstStyle/>
          <a:p>
            <a:r>
              <a:rPr lang="pt-PT"/>
              <a:t>Mapas e processos relativos ao SNC-AP</a:t>
            </a:r>
            <a:endParaRPr lang="pt-PT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239DBE16-6F59-40DB-8144-C54E38882B50}"/>
              </a:ext>
            </a:extLst>
          </p:cNvPr>
          <p:cNvSpPr txBox="1"/>
          <p:nvPr/>
        </p:nvSpPr>
        <p:spPr>
          <a:xfrm>
            <a:off x="366932" y="6468896"/>
            <a:ext cx="86645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600" dirty="0"/>
              <a:t>Fonte: NCP26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6B460BAF-70E8-45C4-A04B-63D41E3E41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71968"/>
            <a:ext cx="9906000" cy="3589981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1837B35C-22AD-4E3D-893B-C201CDBA82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0724" y="1141866"/>
            <a:ext cx="4385077" cy="1646570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E035799F-BF02-4996-B8D6-F1DC8CD3A329}"/>
              </a:ext>
            </a:extLst>
          </p:cNvPr>
          <p:cNvSpPr txBox="1"/>
          <p:nvPr/>
        </p:nvSpPr>
        <p:spPr>
          <a:xfrm>
            <a:off x="7126837" y="1595819"/>
            <a:ext cx="2658795" cy="954107"/>
          </a:xfrm>
          <a:prstGeom prst="rect">
            <a:avLst/>
          </a:prstGeom>
          <a:noFill/>
          <a:ln w="47625">
            <a:solidFill>
              <a:srgbClr val="0FBD45"/>
            </a:solidFill>
          </a:ln>
        </p:spPr>
        <p:txBody>
          <a:bodyPr wrap="square" rtlCol="0">
            <a:spAutoFit/>
          </a:bodyPr>
          <a:lstStyle/>
          <a:p>
            <a:r>
              <a:rPr lang="pt-PT" sz="1400" dirty="0"/>
              <a:t>DOREC-008:</a:t>
            </a:r>
          </a:p>
          <a:p>
            <a:r>
              <a:rPr lang="pt-PT" sz="1400" dirty="0"/>
              <a:t>0151-Liquidações transitadas</a:t>
            </a:r>
          </a:p>
          <a:p>
            <a:r>
              <a:rPr lang="pt-PT" sz="1400" dirty="0"/>
              <a:t>0161-Liquidações </a:t>
            </a:r>
            <a:r>
              <a:rPr lang="pt-PT" sz="1400" dirty="0" err="1"/>
              <a:t>trans</a:t>
            </a:r>
            <a:r>
              <a:rPr lang="pt-PT" sz="1400" dirty="0"/>
              <a:t>. Anuladas</a:t>
            </a:r>
          </a:p>
          <a:p>
            <a:r>
              <a:rPr lang="pt-PT" sz="1400" dirty="0"/>
              <a:t>0173-Recebimentos diferidos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5924662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9523A393-3703-4CA7-8C30-AB63C91BF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252D1-CFE7-4FFB-A6D1-80511B9E9BCC}" type="slidenum">
              <a:rPr lang="pt-PT" smtClean="0"/>
              <a:pPr/>
              <a:t>5</a:t>
            </a:fld>
            <a:endParaRPr lang="pt-PT" dirty="0"/>
          </a:p>
        </p:txBody>
      </p:sp>
      <p:grpSp>
        <p:nvGrpSpPr>
          <p:cNvPr id="5" name="Grupo 3">
            <a:extLst>
              <a:ext uri="{FF2B5EF4-FFF2-40B4-BE49-F238E27FC236}">
                <a16:creationId xmlns:a16="http://schemas.microsoft.com/office/drawing/2014/main" id="{C8174CC3-87E5-499A-9506-677C105A4EA7}"/>
              </a:ext>
            </a:extLst>
          </p:cNvPr>
          <p:cNvGrpSpPr/>
          <p:nvPr/>
        </p:nvGrpSpPr>
        <p:grpSpPr>
          <a:xfrm>
            <a:off x="778991" y="2689761"/>
            <a:ext cx="4174009" cy="1478477"/>
            <a:chOff x="2107728" y="3925856"/>
            <a:chExt cx="6175987" cy="2083058"/>
          </a:xfrm>
        </p:grpSpPr>
        <p:pic>
          <p:nvPicPr>
            <p:cNvPr id="6" name="Picture 10">
              <a:extLst>
                <a:ext uri="{FF2B5EF4-FFF2-40B4-BE49-F238E27FC236}">
                  <a16:creationId xmlns:a16="http://schemas.microsoft.com/office/drawing/2014/main" id="{8AF2071E-89AF-4130-ADAC-DCF18E4766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t="30503"/>
            <a:stretch/>
          </p:blipFill>
          <p:spPr>
            <a:xfrm>
              <a:off x="2107728" y="4496276"/>
              <a:ext cx="6175987" cy="1512638"/>
            </a:xfrm>
            <a:prstGeom prst="rect">
              <a:avLst/>
            </a:prstGeom>
          </p:spPr>
        </p:pic>
        <p:pic>
          <p:nvPicPr>
            <p:cNvPr id="7" name="Picture 13">
              <a:extLst>
                <a:ext uri="{FF2B5EF4-FFF2-40B4-BE49-F238E27FC236}">
                  <a16:creationId xmlns:a16="http://schemas.microsoft.com/office/drawing/2014/main" id="{AECB78C9-D06F-427A-B13E-022483B80D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09181" y="3925856"/>
              <a:ext cx="1056149" cy="10561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4181637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8168B5A9-2B15-43A2-AC1C-74636EB6B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341810" y="6356352"/>
            <a:ext cx="2228850" cy="365125"/>
          </a:xfrm>
        </p:spPr>
        <p:txBody>
          <a:bodyPr/>
          <a:lstStyle/>
          <a:p>
            <a:fld id="{7A8252D1-CFE7-4FFB-A6D1-80511B9E9BCC}" type="slidenum">
              <a:rPr lang="pt-PT" smtClean="0"/>
              <a:pPr/>
              <a:t>50</a:t>
            </a:fld>
            <a:endParaRPr lang="pt-PT" dirty="0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B61FA321-5D6F-4606-B682-BE791EB6F3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536335"/>
            <a:ext cx="9144000" cy="522000"/>
          </a:xfrm>
        </p:spPr>
        <p:txBody>
          <a:bodyPr/>
          <a:lstStyle/>
          <a:p>
            <a:r>
              <a:rPr lang="pt-PT"/>
              <a:t>Mapas e processos relativos ao SNC-AP</a:t>
            </a:r>
            <a:endParaRPr lang="pt-PT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239DBE16-6F59-40DB-8144-C54E38882B50}"/>
              </a:ext>
            </a:extLst>
          </p:cNvPr>
          <p:cNvSpPr txBox="1"/>
          <p:nvPr/>
        </p:nvSpPr>
        <p:spPr>
          <a:xfrm>
            <a:off x="381000" y="6356352"/>
            <a:ext cx="86645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600" dirty="0"/>
              <a:t>Fonte: NCP26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6B902485-9025-4A98-8633-A8628520A1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812" y="1725676"/>
            <a:ext cx="9570660" cy="2638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70704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8168B5A9-2B15-43A2-AC1C-74636EB6B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341810" y="6356352"/>
            <a:ext cx="2228850" cy="365125"/>
          </a:xfrm>
        </p:spPr>
        <p:txBody>
          <a:bodyPr/>
          <a:lstStyle/>
          <a:p>
            <a:fld id="{7A8252D1-CFE7-4FFB-A6D1-80511B9E9BCC}" type="slidenum">
              <a:rPr lang="pt-PT" smtClean="0"/>
              <a:pPr/>
              <a:t>51</a:t>
            </a:fld>
            <a:endParaRPr lang="pt-PT" dirty="0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B61FA321-5D6F-4606-B682-BE791EB6F3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536335"/>
            <a:ext cx="9144000" cy="522000"/>
          </a:xfrm>
        </p:spPr>
        <p:txBody>
          <a:bodyPr/>
          <a:lstStyle/>
          <a:p>
            <a:r>
              <a:rPr lang="pt-PT"/>
              <a:t>Mapas e processos relativos ao SNC-AP</a:t>
            </a:r>
            <a:endParaRPr lang="pt-PT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239DBE16-6F59-40DB-8144-C54E38882B50}"/>
              </a:ext>
            </a:extLst>
          </p:cNvPr>
          <p:cNvSpPr txBox="1"/>
          <p:nvPr/>
        </p:nvSpPr>
        <p:spPr>
          <a:xfrm>
            <a:off x="366932" y="6468896"/>
            <a:ext cx="86645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600" dirty="0"/>
              <a:t>Fonte: NCP26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90355B6-DA4E-4C8B-A3B9-25222D3750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19796"/>
            <a:ext cx="9906000" cy="317567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B5F43A4A-169A-4AD9-8B1F-C8C56C49EF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1144" y="1126041"/>
            <a:ext cx="3995078" cy="202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07058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9523A393-3703-4CA7-8C30-AB63C91BF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252D1-CFE7-4FFB-A6D1-80511B9E9BCC}" type="slidenum">
              <a:rPr lang="pt-PT" smtClean="0"/>
              <a:pPr/>
              <a:t>52</a:t>
            </a:fld>
            <a:endParaRPr lang="pt-PT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9ED614F-CE16-400E-BB4C-0B2C6DC207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9772" y="1716258"/>
            <a:ext cx="4629169" cy="3826413"/>
          </a:xfrm>
        </p:spPr>
        <p:txBody>
          <a:bodyPr>
            <a:normAutofit fontScale="90000"/>
          </a:bodyPr>
          <a:lstStyle/>
          <a:p>
            <a:r>
              <a:rPr lang="pt-PT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 Light" panose="020F0302020204030204" pitchFamily="34" charset="0"/>
              </a:rPr>
              <a:t>Processo de conferência dos mapas orçamentais</a:t>
            </a:r>
            <a:br>
              <a:rPr lang="pt-PT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 Light" panose="020F0302020204030204" pitchFamily="34" charset="0"/>
              </a:rPr>
            </a:br>
            <a:br>
              <a:rPr lang="pt-PT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 Light" panose="020F0302020204030204" pitchFamily="34" charset="0"/>
              </a:rPr>
            </a:br>
            <a:r>
              <a:rPr lang="pt-PT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 Light" panose="020F0302020204030204" pitchFamily="34" charset="0"/>
              </a:rPr>
              <a:t>(Sugestão)</a:t>
            </a:r>
            <a:br>
              <a:rPr lang="pt-PT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 Light" panose="020F0302020204030204" pitchFamily="34" charset="0"/>
              </a:rPr>
            </a:br>
            <a:endParaRPr lang="pt-PT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2372344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8168B5A9-2B15-43A2-AC1C-74636EB6B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341810" y="6356352"/>
            <a:ext cx="2228850" cy="365125"/>
          </a:xfrm>
        </p:spPr>
        <p:txBody>
          <a:bodyPr/>
          <a:lstStyle/>
          <a:p>
            <a:fld id="{7A8252D1-CFE7-4FFB-A6D1-80511B9E9BCC}" type="slidenum">
              <a:rPr lang="pt-PT" smtClean="0"/>
              <a:pPr/>
              <a:t>53</a:t>
            </a:fld>
            <a:endParaRPr lang="pt-PT" dirty="0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B61FA321-5D6F-4606-B682-BE791EB6F3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536335"/>
            <a:ext cx="9144000" cy="522000"/>
          </a:xfrm>
        </p:spPr>
        <p:txBody>
          <a:bodyPr/>
          <a:lstStyle/>
          <a:p>
            <a:r>
              <a:rPr lang="pt-PT"/>
              <a:t>Mapas e processos relativos ao SNC-AP</a:t>
            </a:r>
            <a:endParaRPr lang="pt-PT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7B9B9FE8-A503-4DE4-8CE0-798DFA793E45}"/>
              </a:ext>
            </a:extLst>
          </p:cNvPr>
          <p:cNvSpPr txBox="1"/>
          <p:nvPr/>
        </p:nvSpPr>
        <p:spPr>
          <a:xfrm>
            <a:off x="381000" y="1090574"/>
            <a:ext cx="8650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Sugestão</a:t>
            </a:r>
            <a:r>
              <a:rPr lang="pt-PT" dirty="0"/>
              <a:t>: Exportar os mapas orçamentais e o balancete de razão geral para Excel .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4D3CE7FD-B4EA-4BC5-95AC-5156578815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645" y="1683832"/>
            <a:ext cx="3247563" cy="2337591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063059C3-F153-435A-B2D6-A0CD31BD31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6351" y="1949642"/>
            <a:ext cx="4345111" cy="1968120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33715DD0-DE0C-4750-9F6C-E1B919BFF91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4141"/>
          <a:stretch/>
        </p:blipFill>
        <p:spPr>
          <a:xfrm>
            <a:off x="5011964" y="4432906"/>
            <a:ext cx="4345111" cy="1834670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7385BE3D-3100-4264-A4DB-AB4C0B78B6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1645" y="4432906"/>
            <a:ext cx="4447713" cy="1915221"/>
          </a:xfrm>
          <a:prstGeom prst="rect">
            <a:avLst/>
          </a:prstGeom>
        </p:spPr>
      </p:pic>
      <p:sp>
        <p:nvSpPr>
          <p:cNvPr id="12" name="Retângulo 11">
            <a:extLst>
              <a:ext uri="{FF2B5EF4-FFF2-40B4-BE49-F238E27FC236}">
                <a16:creationId xmlns:a16="http://schemas.microsoft.com/office/drawing/2014/main" id="{556DDD08-30B4-4B5B-A54A-978F6F38FA10}"/>
              </a:ext>
            </a:extLst>
          </p:cNvPr>
          <p:cNvSpPr/>
          <p:nvPr/>
        </p:nvSpPr>
        <p:spPr>
          <a:xfrm>
            <a:off x="464427" y="1688960"/>
            <a:ext cx="255782" cy="260682"/>
          </a:xfrm>
          <a:prstGeom prst="rect">
            <a:avLst/>
          </a:prstGeom>
          <a:solidFill>
            <a:srgbClr val="008080"/>
          </a:solidFill>
          <a:ln>
            <a:solidFill>
              <a:srgbClr val="0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05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6324E6F7-364F-477B-90AA-A898DFF205B1}"/>
              </a:ext>
            </a:extLst>
          </p:cNvPr>
          <p:cNvSpPr/>
          <p:nvPr/>
        </p:nvSpPr>
        <p:spPr>
          <a:xfrm>
            <a:off x="5063434" y="1631869"/>
            <a:ext cx="255782" cy="260682"/>
          </a:xfrm>
          <a:prstGeom prst="rect">
            <a:avLst/>
          </a:prstGeom>
          <a:solidFill>
            <a:srgbClr val="008080"/>
          </a:solidFill>
          <a:ln>
            <a:solidFill>
              <a:srgbClr val="0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05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BE63A7D3-E167-459E-8D7C-06E5A5E1FF60}"/>
              </a:ext>
            </a:extLst>
          </p:cNvPr>
          <p:cNvSpPr/>
          <p:nvPr/>
        </p:nvSpPr>
        <p:spPr>
          <a:xfrm>
            <a:off x="5000427" y="4127961"/>
            <a:ext cx="255782" cy="260682"/>
          </a:xfrm>
          <a:prstGeom prst="rect">
            <a:avLst/>
          </a:prstGeom>
          <a:solidFill>
            <a:srgbClr val="008080"/>
          </a:solidFill>
          <a:ln>
            <a:solidFill>
              <a:srgbClr val="0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05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513336A6-EBF5-4131-8241-317FEFC6BD51}"/>
              </a:ext>
            </a:extLst>
          </p:cNvPr>
          <p:cNvSpPr/>
          <p:nvPr/>
        </p:nvSpPr>
        <p:spPr>
          <a:xfrm>
            <a:off x="464427" y="4127961"/>
            <a:ext cx="255782" cy="260682"/>
          </a:xfrm>
          <a:prstGeom prst="rect">
            <a:avLst/>
          </a:prstGeom>
          <a:solidFill>
            <a:srgbClr val="008080"/>
          </a:solidFill>
          <a:ln>
            <a:solidFill>
              <a:srgbClr val="0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05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2C1A03A4-B517-4EC6-9E85-26CC200CB4C1}"/>
              </a:ext>
            </a:extLst>
          </p:cNvPr>
          <p:cNvSpPr/>
          <p:nvPr/>
        </p:nvSpPr>
        <p:spPr>
          <a:xfrm>
            <a:off x="8236907" y="1478953"/>
            <a:ext cx="1589103" cy="426235"/>
          </a:xfrm>
          <a:prstGeom prst="rect">
            <a:avLst/>
          </a:prstGeom>
          <a:solidFill>
            <a:srgbClr val="008080"/>
          </a:solidFill>
          <a:ln>
            <a:solidFill>
              <a:srgbClr val="0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100" dirty="0">
                <a:solidFill>
                  <a:schemeClr val="bg1"/>
                </a:solidFill>
              </a:rPr>
              <a:t>Processo de produção dos ficheiros CSV</a:t>
            </a:r>
          </a:p>
        </p:txBody>
      </p:sp>
    </p:spTree>
    <p:extLst>
      <p:ext uri="{BB962C8B-B14F-4D97-AF65-F5344CB8AC3E}">
        <p14:creationId xmlns:p14="http://schemas.microsoft.com/office/powerpoint/2010/main" val="379203893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8168B5A9-2B15-43A2-AC1C-74636EB6B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341810" y="6356352"/>
            <a:ext cx="2228850" cy="365125"/>
          </a:xfrm>
        </p:spPr>
        <p:txBody>
          <a:bodyPr/>
          <a:lstStyle/>
          <a:p>
            <a:fld id="{7A8252D1-CFE7-4FFB-A6D1-80511B9E9BCC}" type="slidenum">
              <a:rPr lang="pt-PT" smtClean="0"/>
              <a:pPr/>
              <a:t>54</a:t>
            </a:fld>
            <a:endParaRPr lang="pt-PT" dirty="0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B61FA321-5D6F-4606-B682-BE791EB6F3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536335"/>
            <a:ext cx="9144000" cy="522000"/>
          </a:xfrm>
        </p:spPr>
        <p:txBody>
          <a:bodyPr/>
          <a:lstStyle/>
          <a:p>
            <a:r>
              <a:rPr lang="pt-PT"/>
              <a:t>Mapas e processos relativos ao SNC-AP</a:t>
            </a:r>
            <a:endParaRPr lang="pt-PT" dirty="0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AE14E70D-EDF8-4160-B3C1-AC7225C853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890" y="1529094"/>
            <a:ext cx="8213776" cy="5328906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2C1A03A4-B517-4EC6-9E85-26CC200CB4C1}"/>
              </a:ext>
            </a:extLst>
          </p:cNvPr>
          <p:cNvSpPr/>
          <p:nvPr/>
        </p:nvSpPr>
        <p:spPr>
          <a:xfrm>
            <a:off x="7864007" y="1770509"/>
            <a:ext cx="1913039" cy="620998"/>
          </a:xfrm>
          <a:prstGeom prst="rect">
            <a:avLst/>
          </a:prstGeom>
          <a:solidFill>
            <a:srgbClr val="008080"/>
          </a:solidFill>
          <a:ln>
            <a:solidFill>
              <a:srgbClr val="0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600" b="1" dirty="0">
                <a:solidFill>
                  <a:schemeClr val="bg1"/>
                </a:solidFill>
              </a:rPr>
              <a:t>Balancete de Razão Geral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40A2655F-2FA1-4452-9D12-53767E91C239}"/>
              </a:ext>
            </a:extLst>
          </p:cNvPr>
          <p:cNvSpPr txBox="1"/>
          <p:nvPr/>
        </p:nvSpPr>
        <p:spPr>
          <a:xfrm>
            <a:off x="381000" y="1090574"/>
            <a:ext cx="8650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Sugestão</a:t>
            </a:r>
            <a:r>
              <a:rPr lang="pt-PT" dirty="0"/>
              <a:t>: Exportar os mapas orçamentais e o balancete de razão geral para Excel .</a:t>
            </a:r>
          </a:p>
        </p:txBody>
      </p:sp>
    </p:spTree>
    <p:extLst>
      <p:ext uri="{BB962C8B-B14F-4D97-AF65-F5344CB8AC3E}">
        <p14:creationId xmlns:p14="http://schemas.microsoft.com/office/powerpoint/2010/main" val="214670703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8168B5A9-2B15-43A2-AC1C-74636EB6B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341810" y="6356352"/>
            <a:ext cx="2228850" cy="365125"/>
          </a:xfrm>
        </p:spPr>
        <p:txBody>
          <a:bodyPr/>
          <a:lstStyle/>
          <a:p>
            <a:fld id="{7A8252D1-CFE7-4FFB-A6D1-80511B9E9BCC}" type="slidenum">
              <a:rPr lang="pt-PT" smtClean="0"/>
              <a:pPr/>
              <a:t>55</a:t>
            </a:fld>
            <a:endParaRPr lang="pt-PT" dirty="0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B61FA321-5D6F-4606-B682-BE791EB6F3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536335"/>
            <a:ext cx="9144000" cy="522000"/>
          </a:xfrm>
        </p:spPr>
        <p:txBody>
          <a:bodyPr/>
          <a:lstStyle/>
          <a:p>
            <a:r>
              <a:rPr lang="pt-PT" dirty="0"/>
              <a:t>Mapas e processos relativos ao SNC-AP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7B9B9FE8-A503-4DE4-8CE0-798DFA793E45}"/>
              </a:ext>
            </a:extLst>
          </p:cNvPr>
          <p:cNvSpPr txBox="1"/>
          <p:nvPr/>
        </p:nvSpPr>
        <p:spPr>
          <a:xfrm>
            <a:off x="381000" y="1105673"/>
            <a:ext cx="94390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Sugestão</a:t>
            </a:r>
            <a:r>
              <a:rPr lang="pt-PT" dirty="0"/>
              <a:t>: No Excel, através da função </a:t>
            </a:r>
            <a:r>
              <a:rPr lang="pt-PT" b="1" dirty="0"/>
              <a:t>PROCV</a:t>
            </a:r>
            <a:r>
              <a:rPr lang="pt-PT" dirty="0"/>
              <a:t>, validar os totais dos mapas orçamentais com o balancete, neste caso </a:t>
            </a:r>
            <a:r>
              <a:rPr lang="pt-PT" b="1" dirty="0"/>
              <a:t>DOREC</a:t>
            </a:r>
            <a:r>
              <a:rPr lang="pt-PT" dirty="0"/>
              <a:t> </a:t>
            </a:r>
            <a:r>
              <a:rPr lang="pt-PT" i="1" dirty="0" err="1"/>
              <a:t>vs</a:t>
            </a:r>
            <a:r>
              <a:rPr lang="pt-PT" dirty="0"/>
              <a:t> </a:t>
            </a:r>
            <a:r>
              <a:rPr lang="pt-PT" b="1" dirty="0"/>
              <a:t>Balancete de Razão Geral</a:t>
            </a:r>
            <a:r>
              <a:rPr lang="pt-PT" dirty="0"/>
              <a:t>.</a:t>
            </a:r>
          </a:p>
        </p:txBody>
      </p:sp>
      <p:sp>
        <p:nvSpPr>
          <p:cNvPr id="7" name="Seta: Para Cima 6">
            <a:extLst>
              <a:ext uri="{FF2B5EF4-FFF2-40B4-BE49-F238E27FC236}">
                <a16:creationId xmlns:a16="http://schemas.microsoft.com/office/drawing/2014/main" id="{BB239B69-ECB3-409D-BE96-6758C4451B52}"/>
              </a:ext>
            </a:extLst>
          </p:cNvPr>
          <p:cNvSpPr/>
          <p:nvPr/>
        </p:nvSpPr>
        <p:spPr>
          <a:xfrm>
            <a:off x="4040973" y="5765288"/>
            <a:ext cx="500729" cy="331510"/>
          </a:xfrm>
          <a:prstGeom prst="up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24CEE509-FB6C-4C79-BFAC-AED3C59DC28D}"/>
              </a:ext>
            </a:extLst>
          </p:cNvPr>
          <p:cNvSpPr txBox="1"/>
          <p:nvPr/>
        </p:nvSpPr>
        <p:spPr>
          <a:xfrm>
            <a:off x="89612" y="6171686"/>
            <a:ext cx="9347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Por exemplo, esta entidade ainda não efetuou o registo contabilístico das liquidações transitadas! 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C28D550F-833A-450C-B5A7-3068878118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75" y="1911920"/>
            <a:ext cx="9814043" cy="3840407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EBFBD6E6-12CC-4180-BDE7-9EA51F2910B9}"/>
              </a:ext>
            </a:extLst>
          </p:cNvPr>
          <p:cNvSpPr/>
          <p:nvPr/>
        </p:nvSpPr>
        <p:spPr>
          <a:xfrm>
            <a:off x="7906043" y="1492561"/>
            <a:ext cx="1914025" cy="376535"/>
          </a:xfrm>
          <a:prstGeom prst="rect">
            <a:avLst/>
          </a:prstGeom>
          <a:solidFill>
            <a:srgbClr val="008080"/>
          </a:solidFill>
          <a:ln>
            <a:solidFill>
              <a:srgbClr val="0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400" dirty="0">
                <a:solidFill>
                  <a:schemeClr val="bg1"/>
                </a:solidFill>
              </a:rPr>
              <a:t>Ficheiro CSV do </a:t>
            </a:r>
            <a:r>
              <a:rPr lang="pt-PT" sz="1400" b="1" dirty="0">
                <a:solidFill>
                  <a:schemeClr val="bg1"/>
                </a:solidFill>
              </a:rPr>
              <a:t>DOREC</a:t>
            </a:r>
          </a:p>
        </p:txBody>
      </p:sp>
    </p:spTree>
    <p:extLst>
      <p:ext uri="{BB962C8B-B14F-4D97-AF65-F5344CB8AC3E}">
        <p14:creationId xmlns:p14="http://schemas.microsoft.com/office/powerpoint/2010/main" val="175775322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8168B5A9-2B15-43A2-AC1C-74636EB6B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341810" y="6356352"/>
            <a:ext cx="2228850" cy="365125"/>
          </a:xfrm>
        </p:spPr>
        <p:txBody>
          <a:bodyPr/>
          <a:lstStyle/>
          <a:p>
            <a:fld id="{7A8252D1-CFE7-4FFB-A6D1-80511B9E9BCC}" type="slidenum">
              <a:rPr lang="pt-PT" smtClean="0"/>
              <a:pPr/>
              <a:t>56</a:t>
            </a:fld>
            <a:endParaRPr lang="pt-PT" dirty="0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B61FA321-5D6F-4606-B682-BE791EB6F3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536335"/>
            <a:ext cx="9144000" cy="522000"/>
          </a:xfrm>
        </p:spPr>
        <p:txBody>
          <a:bodyPr/>
          <a:lstStyle/>
          <a:p>
            <a:r>
              <a:rPr lang="pt-PT"/>
              <a:t>Mapas e processos relativos ao SNC-AP</a:t>
            </a:r>
            <a:endParaRPr lang="pt-PT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7B9B9FE8-A503-4DE4-8CE0-798DFA793E45}"/>
              </a:ext>
            </a:extLst>
          </p:cNvPr>
          <p:cNvSpPr txBox="1"/>
          <p:nvPr/>
        </p:nvSpPr>
        <p:spPr>
          <a:xfrm>
            <a:off x="381000" y="1091689"/>
            <a:ext cx="8650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Sugestão</a:t>
            </a:r>
            <a:r>
              <a:rPr lang="pt-PT" dirty="0"/>
              <a:t>: Verificar se as regras de validação dos ficheiros estão a ser cumpridas.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9F77B8C-28A4-42F1-BF57-B1CDAAB31C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696" y="1494375"/>
            <a:ext cx="6952623" cy="5227102"/>
          </a:xfrm>
          <a:prstGeom prst="rect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D1C0B3A9-CA27-4FC9-BCA7-74BD73C9ED6B}"/>
              </a:ext>
            </a:extLst>
          </p:cNvPr>
          <p:cNvSpPr/>
          <p:nvPr/>
        </p:nvSpPr>
        <p:spPr>
          <a:xfrm>
            <a:off x="8236907" y="1343580"/>
            <a:ext cx="1589103" cy="426235"/>
          </a:xfrm>
          <a:prstGeom prst="rect">
            <a:avLst/>
          </a:prstGeom>
          <a:solidFill>
            <a:srgbClr val="008080"/>
          </a:solidFill>
          <a:ln>
            <a:solidFill>
              <a:srgbClr val="0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200" dirty="0">
                <a:solidFill>
                  <a:schemeClr val="bg1"/>
                </a:solidFill>
              </a:rPr>
              <a:t>Regras de Validação do DOREC</a:t>
            </a:r>
          </a:p>
        </p:txBody>
      </p:sp>
    </p:spTree>
    <p:extLst>
      <p:ext uri="{BB962C8B-B14F-4D97-AF65-F5344CB8AC3E}">
        <p14:creationId xmlns:p14="http://schemas.microsoft.com/office/powerpoint/2010/main" val="234770375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8168B5A9-2B15-43A2-AC1C-74636EB6B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341810" y="6356352"/>
            <a:ext cx="2228850" cy="365125"/>
          </a:xfrm>
        </p:spPr>
        <p:txBody>
          <a:bodyPr/>
          <a:lstStyle/>
          <a:p>
            <a:fld id="{7A8252D1-CFE7-4FFB-A6D1-80511B9E9BCC}" type="slidenum">
              <a:rPr lang="pt-PT" smtClean="0"/>
              <a:pPr/>
              <a:t>57</a:t>
            </a:fld>
            <a:endParaRPr lang="pt-PT" dirty="0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B61FA321-5D6F-4606-B682-BE791EB6F3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536335"/>
            <a:ext cx="9144000" cy="522000"/>
          </a:xfrm>
        </p:spPr>
        <p:txBody>
          <a:bodyPr/>
          <a:lstStyle/>
          <a:p>
            <a:r>
              <a:rPr lang="pt-PT"/>
              <a:t>Mapas e processos relativos ao SNC-AP</a:t>
            </a:r>
            <a:endParaRPr lang="pt-PT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7B9B9FE8-A503-4DE4-8CE0-798DFA793E45}"/>
              </a:ext>
            </a:extLst>
          </p:cNvPr>
          <p:cNvSpPr txBox="1"/>
          <p:nvPr/>
        </p:nvSpPr>
        <p:spPr>
          <a:xfrm>
            <a:off x="255974" y="1077621"/>
            <a:ext cx="95492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Sugestão</a:t>
            </a:r>
            <a:r>
              <a:rPr lang="pt-PT" dirty="0"/>
              <a:t>: No Excel, através da função </a:t>
            </a:r>
            <a:r>
              <a:rPr lang="pt-PT" b="1" dirty="0"/>
              <a:t>PROCV</a:t>
            </a:r>
            <a:r>
              <a:rPr lang="pt-PT" dirty="0"/>
              <a:t> validar os totais dos mapas orçamentais com o balancete.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A1F09B7C-8545-4FC0-AF5C-28C428F09C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76" y="2034491"/>
            <a:ext cx="9706708" cy="3284303"/>
          </a:xfrm>
          <a:prstGeom prst="rect">
            <a:avLst/>
          </a:prstGeom>
        </p:spPr>
      </p:pic>
      <p:sp>
        <p:nvSpPr>
          <p:cNvPr id="8" name="Seta: Para Cima 7">
            <a:extLst>
              <a:ext uri="{FF2B5EF4-FFF2-40B4-BE49-F238E27FC236}">
                <a16:creationId xmlns:a16="http://schemas.microsoft.com/office/drawing/2014/main" id="{88EB4428-DCE7-44E8-A393-E2BC620A6ED4}"/>
              </a:ext>
            </a:extLst>
          </p:cNvPr>
          <p:cNvSpPr/>
          <p:nvPr/>
        </p:nvSpPr>
        <p:spPr>
          <a:xfrm>
            <a:off x="2039814" y="5318794"/>
            <a:ext cx="436099" cy="322351"/>
          </a:xfrm>
          <a:prstGeom prst="up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A6FCEB7F-59E9-4C9C-B047-1B3DD6A9BC5D}"/>
              </a:ext>
            </a:extLst>
          </p:cNvPr>
          <p:cNvSpPr txBox="1"/>
          <p:nvPr/>
        </p:nvSpPr>
        <p:spPr>
          <a:xfrm>
            <a:off x="1365150" y="5710021"/>
            <a:ext cx="73011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Por exemplo, esta entidade ainda não efetuou o registo contabilístico de transição de saldos (obrigações) para o período seguinte (2017 para 2018)! 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50DCF44A-B235-4044-B179-00BA7CD11335}"/>
              </a:ext>
            </a:extLst>
          </p:cNvPr>
          <p:cNvSpPr/>
          <p:nvPr/>
        </p:nvSpPr>
        <p:spPr>
          <a:xfrm>
            <a:off x="7695029" y="1643264"/>
            <a:ext cx="2110156" cy="356789"/>
          </a:xfrm>
          <a:prstGeom prst="rect">
            <a:avLst/>
          </a:prstGeom>
          <a:solidFill>
            <a:srgbClr val="008080"/>
          </a:solidFill>
          <a:ln>
            <a:solidFill>
              <a:srgbClr val="0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400" dirty="0">
                <a:solidFill>
                  <a:schemeClr val="bg1"/>
                </a:solidFill>
              </a:rPr>
              <a:t>Ficheiro CSV do </a:t>
            </a:r>
            <a:r>
              <a:rPr lang="pt-PT" sz="1400" b="1" dirty="0">
                <a:solidFill>
                  <a:schemeClr val="bg1"/>
                </a:solidFill>
              </a:rPr>
              <a:t>DODES</a:t>
            </a:r>
          </a:p>
        </p:txBody>
      </p:sp>
    </p:spTree>
    <p:extLst>
      <p:ext uri="{BB962C8B-B14F-4D97-AF65-F5344CB8AC3E}">
        <p14:creationId xmlns:p14="http://schemas.microsoft.com/office/powerpoint/2010/main" val="182896613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8168B5A9-2B15-43A2-AC1C-74636EB6B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341810" y="6356352"/>
            <a:ext cx="2228850" cy="365125"/>
          </a:xfrm>
        </p:spPr>
        <p:txBody>
          <a:bodyPr/>
          <a:lstStyle/>
          <a:p>
            <a:fld id="{7A8252D1-CFE7-4FFB-A6D1-80511B9E9BCC}" type="slidenum">
              <a:rPr lang="pt-PT" smtClean="0"/>
              <a:pPr/>
              <a:t>58</a:t>
            </a:fld>
            <a:endParaRPr lang="pt-PT" dirty="0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B61FA321-5D6F-4606-B682-BE791EB6F3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536335"/>
            <a:ext cx="9144000" cy="522000"/>
          </a:xfrm>
        </p:spPr>
        <p:txBody>
          <a:bodyPr/>
          <a:lstStyle/>
          <a:p>
            <a:r>
              <a:rPr lang="pt-PT"/>
              <a:t>Mapas e processos relativos ao SNC-AP</a:t>
            </a:r>
            <a:endParaRPr lang="pt-PT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A1A4A91-645D-4045-AE3E-68A7B1727D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636" y="1277055"/>
            <a:ext cx="9455059" cy="3898631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DD62D62F-EE9A-41ED-8B4D-D365C614FD19}"/>
              </a:ext>
            </a:extLst>
          </p:cNvPr>
          <p:cNvSpPr txBox="1"/>
          <p:nvPr/>
        </p:nvSpPr>
        <p:spPr>
          <a:xfrm>
            <a:off x="182880" y="5233174"/>
            <a:ext cx="95378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PT" dirty="0"/>
              <a:t>Se as rubricas </a:t>
            </a:r>
            <a:r>
              <a:rPr lang="pt-PT" b="1" dirty="0"/>
              <a:t>extraorçamentais</a:t>
            </a:r>
            <a:r>
              <a:rPr lang="pt-PT" dirty="0"/>
              <a:t> forem inseridas no orçamento, junto com as rubricas orçamentais, ao efetuar os movimentos de aprovação do orçamento, transferência para Previsões por Liquidar (RECEITA) e transferência para Dotações Disponíveis, os valores das rubricas extraorçamentais também vão ser transferidos!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34A17E43-1136-42CE-A456-ACA986A46F67}"/>
              </a:ext>
            </a:extLst>
          </p:cNvPr>
          <p:cNvSpPr/>
          <p:nvPr/>
        </p:nvSpPr>
        <p:spPr>
          <a:xfrm>
            <a:off x="8123070" y="1287149"/>
            <a:ext cx="1589103" cy="426235"/>
          </a:xfrm>
          <a:prstGeom prst="rect">
            <a:avLst/>
          </a:prstGeom>
          <a:solidFill>
            <a:srgbClr val="008080"/>
          </a:solidFill>
          <a:ln>
            <a:solidFill>
              <a:srgbClr val="0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600" b="1" dirty="0">
                <a:solidFill>
                  <a:schemeClr val="bg1"/>
                </a:solidFill>
              </a:rPr>
              <a:t>Orçamento</a:t>
            </a:r>
          </a:p>
        </p:txBody>
      </p:sp>
    </p:spTree>
    <p:extLst>
      <p:ext uri="{BB962C8B-B14F-4D97-AF65-F5344CB8AC3E}">
        <p14:creationId xmlns:p14="http://schemas.microsoft.com/office/powerpoint/2010/main" val="164261901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8168B5A9-2B15-43A2-AC1C-74636EB6B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341810" y="6356352"/>
            <a:ext cx="2228850" cy="365125"/>
          </a:xfrm>
        </p:spPr>
        <p:txBody>
          <a:bodyPr/>
          <a:lstStyle/>
          <a:p>
            <a:fld id="{7A8252D1-CFE7-4FFB-A6D1-80511B9E9BCC}" type="slidenum">
              <a:rPr lang="pt-PT" smtClean="0"/>
              <a:pPr/>
              <a:t>59</a:t>
            </a:fld>
            <a:endParaRPr lang="pt-PT" dirty="0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B61FA321-5D6F-4606-B682-BE791EB6F3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536335"/>
            <a:ext cx="9144000" cy="522000"/>
          </a:xfrm>
        </p:spPr>
        <p:txBody>
          <a:bodyPr/>
          <a:lstStyle/>
          <a:p>
            <a:r>
              <a:rPr lang="pt-PT"/>
              <a:t>Mapas e processos relativos ao SNC-AP</a:t>
            </a:r>
            <a:endParaRPr lang="pt-PT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7B9B9FE8-A503-4DE4-8CE0-798DFA793E45}"/>
              </a:ext>
            </a:extLst>
          </p:cNvPr>
          <p:cNvSpPr txBox="1"/>
          <p:nvPr/>
        </p:nvSpPr>
        <p:spPr>
          <a:xfrm>
            <a:off x="381000" y="1072601"/>
            <a:ext cx="8650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Sugestão</a:t>
            </a:r>
            <a:r>
              <a:rPr lang="pt-PT" dirty="0"/>
              <a:t>: Verificar se as regras de validação dos ficheiros estão a ser cumpridas.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AF68A440-6984-4345-A9F9-B9A28B237C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673" y="1498045"/>
            <a:ext cx="7756982" cy="1963385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FCEC33EB-D92E-4C1D-93FF-DE96F1C24D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673" y="3573654"/>
            <a:ext cx="7756982" cy="2993358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832E7A0C-B93F-4444-8124-6FD03C1C0341}"/>
              </a:ext>
            </a:extLst>
          </p:cNvPr>
          <p:cNvSpPr/>
          <p:nvPr/>
        </p:nvSpPr>
        <p:spPr>
          <a:xfrm>
            <a:off x="8236907" y="1343580"/>
            <a:ext cx="1589103" cy="426235"/>
          </a:xfrm>
          <a:prstGeom prst="rect">
            <a:avLst/>
          </a:prstGeom>
          <a:solidFill>
            <a:srgbClr val="008080"/>
          </a:solidFill>
          <a:ln>
            <a:solidFill>
              <a:srgbClr val="0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200" dirty="0">
                <a:solidFill>
                  <a:schemeClr val="bg1"/>
                </a:solidFill>
              </a:rPr>
              <a:t>Regras de Validação do DODES</a:t>
            </a:r>
          </a:p>
        </p:txBody>
      </p:sp>
    </p:spTree>
    <p:extLst>
      <p:ext uri="{BB962C8B-B14F-4D97-AF65-F5344CB8AC3E}">
        <p14:creationId xmlns:p14="http://schemas.microsoft.com/office/powerpoint/2010/main" val="30717714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 rot="19854629">
            <a:off x="3647227" y="1132281"/>
            <a:ext cx="5705002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0" b="1" dirty="0">
                <a:solidFill>
                  <a:schemeClr val="bg1">
                    <a:lumMod val="95000"/>
                  </a:schemeClr>
                </a:solidFill>
              </a:rPr>
              <a:t>RHV</a:t>
            </a:r>
          </a:p>
        </p:txBody>
      </p:sp>
      <p:sp>
        <p:nvSpPr>
          <p:cNvPr id="2" name="Marcador de Posição do Texto 1">
            <a:extLst>
              <a:ext uri="{FF2B5EF4-FFF2-40B4-BE49-F238E27FC236}">
                <a16:creationId xmlns:a16="http://schemas.microsoft.com/office/drawing/2014/main" id="{E33120FA-2B79-4B6A-B71B-BA654BE45891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3728621" y="235638"/>
            <a:ext cx="5939161" cy="500372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pt-PT" sz="2000" b="1" dirty="0">
                <a:latin typeface="Century Gothic" panose="020B0502020202020204" pitchFamily="34" charset="0"/>
              </a:rPr>
              <a:t>Sumário</a:t>
            </a: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F3D19800-860B-489E-BD8E-904BA1D90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252D1-CFE7-4FFB-A6D1-80511B9E9BCC}" type="slidenum">
              <a:rPr lang="pt-PT" smtClean="0"/>
              <a:pPr/>
              <a:t>6</a:t>
            </a:fld>
            <a:endParaRPr lang="pt-PT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FE439110-4ED5-4AB5-ACF7-FD6C51FD7CE7}"/>
              </a:ext>
            </a:extLst>
          </p:cNvPr>
          <p:cNvSpPr txBox="1"/>
          <p:nvPr/>
        </p:nvSpPr>
        <p:spPr>
          <a:xfrm>
            <a:off x="3898686" y="693241"/>
            <a:ext cx="5939161" cy="5045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50000"/>
              </a:lnSpc>
              <a:buClr>
                <a:srgbClr val="FF6600"/>
              </a:buClr>
              <a:buFont typeface="Wingdings" panose="05000000000000000000" pitchFamily="2" charset="2"/>
              <a:buChar char="v"/>
            </a:pPr>
            <a:r>
              <a:rPr lang="pt-PT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Norma Técnica nº 1 UNILEO : Procedimentos operacionais de registo e controlo de vencimentos. </a:t>
            </a:r>
          </a:p>
          <a:p>
            <a:pPr marL="285750" indent="-285750">
              <a:lnSpc>
                <a:spcPct val="250000"/>
              </a:lnSpc>
              <a:buClr>
                <a:srgbClr val="FF6600"/>
              </a:buClr>
              <a:buFont typeface="Wingdings" panose="05000000000000000000" pitchFamily="2" charset="2"/>
              <a:buChar char="v"/>
            </a:pPr>
            <a:r>
              <a:rPr lang="pt-PT" sz="3200" dirty="0">
                <a:latin typeface="Calibri Light" panose="020F0302020204030204" pitchFamily="34" charset="0"/>
                <a:cs typeface="Calibri Light" panose="020F0302020204030204" pitchFamily="34" charset="0"/>
              </a:rPr>
              <a:t>Gestão de Entidades Externas</a:t>
            </a:r>
          </a:p>
          <a:p>
            <a:pPr marL="285750" indent="-285750">
              <a:lnSpc>
                <a:spcPct val="250000"/>
              </a:lnSpc>
              <a:buClr>
                <a:srgbClr val="FF6600"/>
              </a:buClr>
              <a:buFont typeface="Wingdings" panose="05000000000000000000" pitchFamily="2" charset="2"/>
              <a:buChar char="v"/>
            </a:pPr>
            <a:r>
              <a:rPr lang="pt-PT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Integração de Erros/Negativos</a:t>
            </a:r>
          </a:p>
          <a:p>
            <a:pPr marL="285750" indent="-285750">
              <a:lnSpc>
                <a:spcPct val="250000"/>
              </a:lnSpc>
              <a:buClr>
                <a:srgbClr val="FF6600"/>
              </a:buClr>
              <a:buFont typeface="Wingdings" panose="05000000000000000000" pitchFamily="2" charset="2"/>
              <a:buChar char="v"/>
            </a:pPr>
            <a:r>
              <a:rPr lang="pt-PT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Geração de Ficheiros</a:t>
            </a:r>
          </a:p>
          <a:p>
            <a:pPr marL="285750" indent="-285750">
              <a:lnSpc>
                <a:spcPct val="250000"/>
              </a:lnSpc>
              <a:buClr>
                <a:srgbClr val="FF6600"/>
              </a:buClr>
              <a:buFont typeface="Wingdings" panose="05000000000000000000" pitchFamily="2" charset="2"/>
              <a:buChar char="v"/>
            </a:pPr>
            <a:r>
              <a:rPr lang="pt-PT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Questões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1075" y="4184681"/>
            <a:ext cx="2586707" cy="2586707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F70F51E1-7BA2-49F0-BAC8-9329B705AD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56347" y="1464439"/>
            <a:ext cx="428625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58887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8168B5A9-2B15-43A2-AC1C-74636EB6B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341810" y="6356352"/>
            <a:ext cx="2228850" cy="365125"/>
          </a:xfrm>
        </p:spPr>
        <p:txBody>
          <a:bodyPr/>
          <a:lstStyle/>
          <a:p>
            <a:fld id="{7A8252D1-CFE7-4FFB-A6D1-80511B9E9BCC}" type="slidenum">
              <a:rPr lang="pt-PT" smtClean="0"/>
              <a:pPr/>
              <a:t>60</a:t>
            </a:fld>
            <a:endParaRPr lang="pt-PT" dirty="0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B61FA321-5D6F-4606-B682-BE791EB6F3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536335"/>
            <a:ext cx="9144000" cy="522000"/>
          </a:xfrm>
        </p:spPr>
        <p:txBody>
          <a:bodyPr/>
          <a:lstStyle/>
          <a:p>
            <a:r>
              <a:rPr lang="pt-PT" dirty="0"/>
              <a:t>Mapas e processos relativos ao SNC-AP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7B9B9FE8-A503-4DE4-8CE0-798DFA793E45}"/>
              </a:ext>
            </a:extLst>
          </p:cNvPr>
          <p:cNvSpPr txBox="1"/>
          <p:nvPr/>
        </p:nvSpPr>
        <p:spPr>
          <a:xfrm>
            <a:off x="196948" y="1077621"/>
            <a:ext cx="95895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PT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Sugestão</a:t>
            </a:r>
            <a:r>
              <a:rPr lang="pt-PT" dirty="0"/>
              <a:t>: No Excel, proceder à comparação entre os valores do </a:t>
            </a:r>
            <a:r>
              <a:rPr lang="pt-PT" b="1" dirty="0"/>
              <a:t>DDORC</a:t>
            </a:r>
            <a:r>
              <a:rPr lang="pt-PT" dirty="0"/>
              <a:t>, do </a:t>
            </a:r>
            <a:r>
              <a:rPr lang="pt-PT" b="1" dirty="0"/>
              <a:t>DOREC</a:t>
            </a:r>
            <a:r>
              <a:rPr lang="pt-PT" dirty="0"/>
              <a:t> e do </a:t>
            </a:r>
            <a:r>
              <a:rPr lang="pt-PT" b="1" dirty="0"/>
              <a:t>DODES</a:t>
            </a:r>
            <a:r>
              <a:rPr lang="pt-PT" dirty="0"/>
              <a:t>. A soma do total da receita, por fonte de financiamento, tem que coincidir com o total do DOREC, assim como a despesa com o DODES. </a:t>
            </a:r>
            <a:r>
              <a:rPr lang="pt-PT" b="1" dirty="0">
                <a:solidFill>
                  <a:srgbClr val="EC9D2E"/>
                </a:solidFill>
              </a:rPr>
              <a:t>As Operações de Tesouraria só são consideradas no DDORC.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0ECE7801-87C6-483F-8005-81E538A9A4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273" y="2370343"/>
            <a:ext cx="9653453" cy="4351134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4F0423BA-729C-4603-BAF2-012DD22E368A}"/>
              </a:ext>
            </a:extLst>
          </p:cNvPr>
          <p:cNvSpPr/>
          <p:nvPr/>
        </p:nvSpPr>
        <p:spPr>
          <a:xfrm>
            <a:off x="7520085" y="2020237"/>
            <a:ext cx="2228850" cy="350106"/>
          </a:xfrm>
          <a:prstGeom prst="rect">
            <a:avLst/>
          </a:prstGeom>
          <a:solidFill>
            <a:srgbClr val="008080"/>
          </a:solidFill>
          <a:ln>
            <a:solidFill>
              <a:srgbClr val="0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400" dirty="0">
                <a:solidFill>
                  <a:schemeClr val="bg1"/>
                </a:solidFill>
              </a:rPr>
              <a:t>Ficheiro CSV do </a:t>
            </a:r>
            <a:r>
              <a:rPr lang="pt-PT" sz="1400" b="1" dirty="0">
                <a:solidFill>
                  <a:schemeClr val="bg1"/>
                </a:solidFill>
              </a:rPr>
              <a:t>DDORC</a:t>
            </a:r>
          </a:p>
        </p:txBody>
      </p:sp>
    </p:spTree>
    <p:extLst>
      <p:ext uri="{BB962C8B-B14F-4D97-AF65-F5344CB8AC3E}">
        <p14:creationId xmlns:p14="http://schemas.microsoft.com/office/powerpoint/2010/main" val="201458161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8168B5A9-2B15-43A2-AC1C-74636EB6B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341810" y="6356352"/>
            <a:ext cx="2228850" cy="365125"/>
          </a:xfrm>
        </p:spPr>
        <p:txBody>
          <a:bodyPr/>
          <a:lstStyle/>
          <a:p>
            <a:fld id="{7A8252D1-CFE7-4FFB-A6D1-80511B9E9BCC}" type="slidenum">
              <a:rPr lang="pt-PT" smtClean="0"/>
              <a:pPr/>
              <a:t>61</a:t>
            </a:fld>
            <a:endParaRPr lang="pt-PT" dirty="0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B61FA321-5D6F-4606-B682-BE791EB6F3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536335"/>
            <a:ext cx="9144000" cy="522000"/>
          </a:xfrm>
        </p:spPr>
        <p:txBody>
          <a:bodyPr/>
          <a:lstStyle/>
          <a:p>
            <a:r>
              <a:rPr lang="pt-PT"/>
              <a:t>Mapas e processos relativos ao SNC-AP</a:t>
            </a:r>
            <a:endParaRPr lang="pt-PT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7B9B9FE8-A503-4DE4-8CE0-798DFA793E45}"/>
              </a:ext>
            </a:extLst>
          </p:cNvPr>
          <p:cNvSpPr txBox="1"/>
          <p:nvPr/>
        </p:nvSpPr>
        <p:spPr>
          <a:xfrm>
            <a:off x="690488" y="1077621"/>
            <a:ext cx="8650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Sugestão</a:t>
            </a:r>
            <a:r>
              <a:rPr lang="pt-PT" dirty="0"/>
              <a:t>: Verificar se as regras de validação dos ficheiros estão a se cumpridas.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F4EE0D4-4880-4567-92AD-A64EB07DBD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854" y="1593852"/>
            <a:ext cx="9229725" cy="4762500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91F8591A-B75E-4907-958C-BB2C898DEB26}"/>
              </a:ext>
            </a:extLst>
          </p:cNvPr>
          <p:cNvSpPr/>
          <p:nvPr/>
        </p:nvSpPr>
        <p:spPr>
          <a:xfrm>
            <a:off x="7981557" y="1556235"/>
            <a:ext cx="1589103" cy="426235"/>
          </a:xfrm>
          <a:prstGeom prst="rect">
            <a:avLst/>
          </a:prstGeom>
          <a:solidFill>
            <a:srgbClr val="008080"/>
          </a:solidFill>
          <a:ln>
            <a:solidFill>
              <a:srgbClr val="0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200" dirty="0">
                <a:solidFill>
                  <a:schemeClr val="bg1"/>
                </a:solidFill>
              </a:rPr>
              <a:t>Regras de Validação do DDORC</a:t>
            </a:r>
          </a:p>
        </p:txBody>
      </p:sp>
    </p:spTree>
    <p:extLst>
      <p:ext uri="{BB962C8B-B14F-4D97-AF65-F5344CB8AC3E}">
        <p14:creationId xmlns:p14="http://schemas.microsoft.com/office/powerpoint/2010/main" val="236133684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8168B5A9-2B15-43A2-AC1C-74636EB6B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341810" y="6356352"/>
            <a:ext cx="2228850" cy="365125"/>
          </a:xfrm>
        </p:spPr>
        <p:txBody>
          <a:bodyPr/>
          <a:lstStyle/>
          <a:p>
            <a:fld id="{7A8252D1-CFE7-4FFB-A6D1-80511B9E9BCC}" type="slidenum">
              <a:rPr lang="pt-PT" smtClean="0"/>
              <a:pPr/>
              <a:t>62</a:t>
            </a:fld>
            <a:endParaRPr lang="pt-PT" dirty="0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B61FA321-5D6F-4606-B682-BE791EB6F3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536335"/>
            <a:ext cx="9144000" cy="522000"/>
          </a:xfrm>
        </p:spPr>
        <p:txBody>
          <a:bodyPr/>
          <a:lstStyle/>
          <a:p>
            <a:r>
              <a:rPr lang="pt-PT"/>
              <a:t>Mapas e processos relativos ao SNC-AP</a:t>
            </a:r>
            <a:endParaRPr lang="pt-PT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7B9B9FE8-A503-4DE4-8CE0-798DFA793E45}"/>
              </a:ext>
            </a:extLst>
          </p:cNvPr>
          <p:cNvSpPr txBox="1"/>
          <p:nvPr/>
        </p:nvSpPr>
        <p:spPr>
          <a:xfrm>
            <a:off x="690488" y="1077621"/>
            <a:ext cx="8650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Sugestão</a:t>
            </a:r>
            <a:r>
              <a:rPr lang="pt-PT" dirty="0"/>
              <a:t>: Exportar ficheiros para Excel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113C0004-28A5-441D-AD75-F2CA1611A2D0}"/>
              </a:ext>
            </a:extLst>
          </p:cNvPr>
          <p:cNvSpPr txBox="1"/>
          <p:nvPr/>
        </p:nvSpPr>
        <p:spPr>
          <a:xfrm>
            <a:off x="790113" y="1704513"/>
            <a:ext cx="848705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pt-PT" dirty="0"/>
              <a:t>Balancete de Razão Geral  </a:t>
            </a:r>
            <a:r>
              <a:rPr lang="pt-PT" dirty="0">
                <a:sym typeface="Wingdings" panose="05000000000000000000" pitchFamily="2" charset="2"/>
              </a:rPr>
              <a:t> Menu de Contabilidade Geral</a:t>
            </a:r>
          </a:p>
          <a:p>
            <a:endParaRPr lang="pt-PT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pt-PT" dirty="0"/>
              <a:t>Extratos por tipo de documento </a:t>
            </a:r>
            <a:r>
              <a:rPr lang="pt-PT" dirty="0">
                <a:sym typeface="Wingdings" panose="05000000000000000000" pitchFamily="2" charset="2"/>
              </a:rPr>
              <a:t> Menu de Contabilidade Geral</a:t>
            </a:r>
          </a:p>
          <a:p>
            <a:endParaRPr lang="pt-PT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pt-PT" dirty="0"/>
              <a:t>Mapas orçamentais (S3CP) </a:t>
            </a:r>
            <a:r>
              <a:rPr lang="pt-PT" dirty="0">
                <a:sym typeface="Wingdings" panose="05000000000000000000" pitchFamily="2" charset="2"/>
              </a:rPr>
              <a:t> Menu SNC-AP</a:t>
            </a:r>
          </a:p>
          <a:p>
            <a:endParaRPr lang="pt-PT" dirty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pt-PT" dirty="0"/>
              <a:t>Balancetes da Contabilidade Orçamental (receita e despesa) </a:t>
            </a:r>
            <a:r>
              <a:rPr lang="pt-PT" dirty="0">
                <a:sym typeface="Wingdings" panose="05000000000000000000" pitchFamily="2" charset="2"/>
              </a:rPr>
              <a:t> Menu SNC-AP</a:t>
            </a:r>
            <a:endParaRPr lang="pt-PT" dirty="0"/>
          </a:p>
          <a:p>
            <a:endParaRPr lang="pt-PT" dirty="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45D6F7B5-6DCB-43EE-9A99-26C492DFDA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9651" y="4270397"/>
            <a:ext cx="2847975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94521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9523A393-3703-4CA7-8C30-AB63C91BF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252D1-CFE7-4FFB-A6D1-80511B9E9BCC}" type="slidenum">
              <a:rPr lang="pt-PT" smtClean="0"/>
              <a:pPr/>
              <a:t>63</a:t>
            </a:fld>
            <a:endParaRPr lang="pt-PT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9ED614F-CE16-400E-BB4C-0B2C6DC207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4745" y="2711547"/>
            <a:ext cx="5486399" cy="1434905"/>
          </a:xfrm>
        </p:spPr>
        <p:txBody>
          <a:bodyPr>
            <a:normAutofit/>
          </a:bodyPr>
          <a:lstStyle/>
          <a:p>
            <a:r>
              <a:rPr lang="pt-PT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 Light" panose="020F0302020204030204" pitchFamily="34" charset="0"/>
              </a:rPr>
              <a:t>Ativos Não Correntes</a:t>
            </a:r>
            <a:endParaRPr lang="pt-PT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8840532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8168B5A9-2B15-43A2-AC1C-74636EB6B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341810" y="6356352"/>
            <a:ext cx="2228850" cy="365125"/>
          </a:xfrm>
        </p:spPr>
        <p:txBody>
          <a:bodyPr/>
          <a:lstStyle/>
          <a:p>
            <a:fld id="{7A8252D1-CFE7-4FFB-A6D1-80511B9E9BCC}" type="slidenum">
              <a:rPr lang="pt-PT" smtClean="0"/>
              <a:pPr/>
              <a:t>64</a:t>
            </a:fld>
            <a:endParaRPr lang="pt-PT" dirty="0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B61FA321-5D6F-4606-B682-BE791EB6F3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536335"/>
            <a:ext cx="9144000" cy="522000"/>
          </a:xfrm>
        </p:spPr>
        <p:txBody>
          <a:bodyPr/>
          <a:lstStyle/>
          <a:p>
            <a:r>
              <a:rPr lang="pt-PT" dirty="0"/>
              <a:t>Mapas SNC-AP – Ativos Não Correntes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C0B653EA-6EE5-4668-BE27-7CFDCE8E03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847" y="1165819"/>
            <a:ext cx="9448143" cy="4827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00836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8168B5A9-2B15-43A2-AC1C-74636EB6B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341810" y="6356352"/>
            <a:ext cx="2228850" cy="365125"/>
          </a:xfrm>
        </p:spPr>
        <p:txBody>
          <a:bodyPr/>
          <a:lstStyle/>
          <a:p>
            <a:fld id="{7A8252D1-CFE7-4FFB-A6D1-80511B9E9BCC}" type="slidenum">
              <a:rPr lang="pt-PT" smtClean="0"/>
              <a:pPr/>
              <a:t>65</a:t>
            </a:fld>
            <a:endParaRPr lang="pt-PT" dirty="0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B61FA321-5D6F-4606-B682-BE791EB6F3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536335"/>
            <a:ext cx="9144000" cy="522000"/>
          </a:xfrm>
        </p:spPr>
        <p:txBody>
          <a:bodyPr/>
          <a:lstStyle/>
          <a:p>
            <a:r>
              <a:rPr lang="pt-PT" dirty="0"/>
              <a:t>Mapas SNC-AP – Ativos Não Correntes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3C19AA88-25AD-4108-B6D5-ADFC2324AB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45" y="1173460"/>
            <a:ext cx="9444051" cy="5289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32423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8168B5A9-2B15-43A2-AC1C-74636EB6B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341810" y="6356352"/>
            <a:ext cx="2228850" cy="365125"/>
          </a:xfrm>
        </p:spPr>
        <p:txBody>
          <a:bodyPr/>
          <a:lstStyle/>
          <a:p>
            <a:fld id="{7A8252D1-CFE7-4FFB-A6D1-80511B9E9BCC}" type="slidenum">
              <a:rPr lang="pt-PT" smtClean="0"/>
              <a:pPr/>
              <a:t>66</a:t>
            </a:fld>
            <a:endParaRPr lang="pt-PT" dirty="0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B61FA321-5D6F-4606-B682-BE791EB6F3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536335"/>
            <a:ext cx="9144000" cy="522000"/>
          </a:xfrm>
        </p:spPr>
        <p:txBody>
          <a:bodyPr/>
          <a:lstStyle/>
          <a:p>
            <a:r>
              <a:rPr lang="pt-PT" dirty="0"/>
              <a:t>Mapas SNC-AP – Ativos Não Correntes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CEAC0F5-0C59-4E7E-B055-61ACA81018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866" y="1191536"/>
            <a:ext cx="9355015" cy="5031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80124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8168B5A9-2B15-43A2-AC1C-74636EB6B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341810" y="6356352"/>
            <a:ext cx="2228850" cy="365125"/>
          </a:xfrm>
        </p:spPr>
        <p:txBody>
          <a:bodyPr/>
          <a:lstStyle/>
          <a:p>
            <a:fld id="{7A8252D1-CFE7-4FFB-A6D1-80511B9E9BCC}" type="slidenum">
              <a:rPr lang="pt-PT" smtClean="0"/>
              <a:pPr/>
              <a:t>67</a:t>
            </a:fld>
            <a:endParaRPr lang="pt-PT" dirty="0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B61FA321-5D6F-4606-B682-BE791EB6F3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536335"/>
            <a:ext cx="9144000" cy="522000"/>
          </a:xfrm>
        </p:spPr>
        <p:txBody>
          <a:bodyPr/>
          <a:lstStyle/>
          <a:p>
            <a:r>
              <a:rPr lang="pt-PT" dirty="0"/>
              <a:t>Mapas SNC-AP – Ativos Não Correntes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1F8C44C1-6AAC-4BB7-8FC6-EFC6EB1B3CEF}"/>
              </a:ext>
            </a:extLst>
          </p:cNvPr>
          <p:cNvSpPr txBox="1"/>
          <p:nvPr/>
        </p:nvSpPr>
        <p:spPr>
          <a:xfrm>
            <a:off x="381000" y="1294228"/>
            <a:ext cx="918966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PT" dirty="0"/>
              <a:t>As transações relacionadas com Ativos Não Correntes (AFT, AI, PI) registadas através de processos de execução orçamental (ciclo da receita e ciclo da despesa), são vertidas automaticamente nos mapas AFT, AI e PI). </a:t>
            </a:r>
          </a:p>
          <a:p>
            <a:pPr algn="just"/>
            <a:r>
              <a:rPr lang="pt-PT" dirty="0"/>
              <a:t>Exemplo: Compras e alienação de AFT.</a:t>
            </a:r>
          </a:p>
          <a:p>
            <a:pPr algn="just"/>
            <a:endParaRPr lang="pt-PT" dirty="0"/>
          </a:p>
          <a:p>
            <a:pPr algn="just"/>
            <a:r>
              <a:rPr lang="pt-PT" dirty="0"/>
              <a:t>Todas as transações que não são registadas por processos de execução orçamental (ciclo da receita e ciclo da despesa), têm </a:t>
            </a:r>
            <a:r>
              <a:rPr lang="pt-PT" b="1" dirty="0">
                <a:solidFill>
                  <a:srgbClr val="EC9D2E"/>
                </a:solidFill>
              </a:rPr>
              <a:t>obrigatoriamente</a:t>
            </a:r>
            <a:r>
              <a:rPr lang="pt-PT" dirty="0"/>
              <a:t> que ser registadas no menu de recolha de movimentos de Ativos Não Correntes: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30F621EB-CA96-44E3-B785-F078273357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6412" y="4069814"/>
            <a:ext cx="6353175" cy="181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42580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8168B5A9-2B15-43A2-AC1C-74636EB6B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341810" y="6356352"/>
            <a:ext cx="2228850" cy="365125"/>
          </a:xfrm>
        </p:spPr>
        <p:txBody>
          <a:bodyPr/>
          <a:lstStyle/>
          <a:p>
            <a:fld id="{7A8252D1-CFE7-4FFB-A6D1-80511B9E9BCC}" type="slidenum">
              <a:rPr lang="pt-PT" smtClean="0"/>
              <a:pPr/>
              <a:t>68</a:t>
            </a:fld>
            <a:endParaRPr lang="pt-PT" dirty="0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B61FA321-5D6F-4606-B682-BE791EB6F3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536335"/>
            <a:ext cx="9144000" cy="522000"/>
          </a:xfrm>
        </p:spPr>
        <p:txBody>
          <a:bodyPr/>
          <a:lstStyle/>
          <a:p>
            <a:r>
              <a:rPr lang="pt-PT" dirty="0"/>
              <a:t>Mapas SNC-AP – Ativos Não Correntes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29B2673A-8BCC-4880-83C1-9218ACDC58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608" y="1209821"/>
            <a:ext cx="5148776" cy="2637178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73CB3393-90E8-4554-B572-44A3EED4AC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8116" y="3981008"/>
            <a:ext cx="6680629" cy="2740469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BDF2A3EC-2488-4224-B073-C285770B3F51}"/>
              </a:ext>
            </a:extLst>
          </p:cNvPr>
          <p:cNvSpPr txBox="1"/>
          <p:nvPr/>
        </p:nvSpPr>
        <p:spPr>
          <a:xfrm>
            <a:off x="5514535" y="1512747"/>
            <a:ext cx="368421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PT" dirty="0"/>
              <a:t>No menu de recolha de Ativos Não Correntes tem que se indicar o tipo de transação que se pretende registar. De acordo com o tipo de transação selecionado o mapa será corretamente preenchido com a natureza da transação.</a:t>
            </a:r>
          </a:p>
        </p:txBody>
      </p:sp>
    </p:spTree>
    <p:extLst>
      <p:ext uri="{BB962C8B-B14F-4D97-AF65-F5344CB8AC3E}">
        <p14:creationId xmlns:p14="http://schemas.microsoft.com/office/powerpoint/2010/main" val="416460968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9523A393-3703-4CA7-8C30-AB63C91BF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252D1-CFE7-4FFB-A6D1-80511B9E9BCC}" type="slidenum">
              <a:rPr lang="pt-PT" smtClean="0"/>
              <a:pPr/>
              <a:t>69</a:t>
            </a:fld>
            <a:endParaRPr lang="pt-PT" dirty="0"/>
          </a:p>
        </p:txBody>
      </p:sp>
      <p:pic>
        <p:nvPicPr>
          <p:cNvPr id="6" name="Picture 1">
            <a:extLst>
              <a:ext uri="{FF2B5EF4-FFF2-40B4-BE49-F238E27FC236}">
                <a16:creationId xmlns:a16="http://schemas.microsoft.com/office/drawing/2014/main" id="{A742B38A-472D-455C-B0E4-84D997E464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2695" y="1661311"/>
            <a:ext cx="3096991" cy="3535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8481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Picture 5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408" y="3311695"/>
            <a:ext cx="5629892" cy="3265884"/>
          </a:xfrm>
          <a:prstGeom prst="rect">
            <a:avLst/>
          </a:prstGeom>
        </p:spPr>
      </p:pic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B57E1BD3-B24C-4426-A36A-E3FF40CB0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341810" y="6265822"/>
            <a:ext cx="2228850" cy="365125"/>
          </a:xfrm>
        </p:spPr>
        <p:txBody>
          <a:bodyPr/>
          <a:lstStyle/>
          <a:p>
            <a:fld id="{7A8252D1-CFE7-4FFB-A6D1-80511B9E9BCC}" type="slidenum">
              <a:rPr lang="pt-PT" smtClean="0"/>
              <a:pPr/>
              <a:t>7</a:t>
            </a:fld>
            <a:endParaRPr lang="pt-PT" dirty="0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E0FF687D-C509-49A7-8498-25DF539A4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68924"/>
            <a:ext cx="9144000" cy="624226"/>
          </a:xfrm>
        </p:spPr>
        <p:txBody>
          <a:bodyPr>
            <a:normAutofit/>
          </a:bodyPr>
          <a:lstStyle/>
          <a:p>
            <a:r>
              <a:rPr lang="pt-PT" dirty="0"/>
              <a:t>Gestão de Entidades Externas</a:t>
            </a:r>
          </a:p>
        </p:txBody>
      </p:sp>
      <p:sp>
        <p:nvSpPr>
          <p:cNvPr id="2" name="Rectangle 1"/>
          <p:cNvSpPr/>
          <p:nvPr/>
        </p:nvSpPr>
        <p:spPr>
          <a:xfrm>
            <a:off x="77332" y="1878733"/>
            <a:ext cx="922963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600" b="1" dirty="0">
                <a:solidFill>
                  <a:schemeClr val="accent6"/>
                </a:solidFill>
              </a:rPr>
              <a:t>Objetivo:  Agregar as entidades de desconto do RHV em entidades externas para pagamento. </a:t>
            </a:r>
            <a:endParaRPr lang="en-US" sz="1600" b="1" dirty="0">
              <a:solidFill>
                <a:schemeClr val="accent6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806539" y="2656715"/>
            <a:ext cx="43769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>
                <a:solidFill>
                  <a:schemeClr val="accent6"/>
                </a:solidFill>
              </a:rPr>
              <a:t>Não</a:t>
            </a:r>
            <a:r>
              <a:rPr lang="en-US" sz="1600" b="1" dirty="0">
                <a:solidFill>
                  <a:schemeClr val="accent6"/>
                </a:solidFill>
              </a:rPr>
              <a:t> </a:t>
            </a:r>
            <a:r>
              <a:rPr lang="en-US" sz="1600" b="1" dirty="0" err="1">
                <a:solidFill>
                  <a:schemeClr val="accent6"/>
                </a:solidFill>
              </a:rPr>
              <a:t>alterar</a:t>
            </a:r>
            <a:r>
              <a:rPr lang="en-US" sz="1600" b="1" dirty="0">
                <a:solidFill>
                  <a:schemeClr val="accent6"/>
                </a:solidFill>
              </a:rPr>
              <a:t> </a:t>
            </a:r>
            <a:r>
              <a:rPr lang="en-US" sz="1600" b="1" dirty="0" err="1">
                <a:solidFill>
                  <a:schemeClr val="accent6"/>
                </a:solidFill>
              </a:rPr>
              <a:t>códigos</a:t>
            </a:r>
            <a:r>
              <a:rPr lang="en-US" sz="1600" b="1" dirty="0">
                <a:solidFill>
                  <a:schemeClr val="accent6"/>
                </a:solidFill>
              </a:rPr>
              <a:t> </a:t>
            </a:r>
            <a:r>
              <a:rPr lang="en-US" sz="1600" b="1" dirty="0" err="1">
                <a:solidFill>
                  <a:schemeClr val="accent6"/>
                </a:solidFill>
              </a:rPr>
              <a:t>nem</a:t>
            </a:r>
            <a:r>
              <a:rPr lang="en-US" sz="1600" b="1" dirty="0">
                <a:solidFill>
                  <a:schemeClr val="accent6"/>
                </a:solidFill>
              </a:rPr>
              <a:t> </a:t>
            </a:r>
            <a:r>
              <a:rPr lang="en-US" sz="1600" b="1" dirty="0" err="1">
                <a:solidFill>
                  <a:schemeClr val="accent6"/>
                </a:solidFill>
              </a:rPr>
              <a:t>descrições</a:t>
            </a:r>
            <a:r>
              <a:rPr lang="en-US" sz="1600" b="1" dirty="0">
                <a:solidFill>
                  <a:schemeClr val="accent6"/>
                </a:solidFill>
              </a:rPr>
              <a:t> do RHV</a:t>
            </a:r>
          </a:p>
        </p:txBody>
      </p:sp>
      <p:sp>
        <p:nvSpPr>
          <p:cNvPr id="24" name="Rectangle 23"/>
          <p:cNvSpPr/>
          <p:nvPr/>
        </p:nvSpPr>
        <p:spPr>
          <a:xfrm>
            <a:off x="2784330" y="4220308"/>
            <a:ext cx="493024" cy="210809"/>
          </a:xfrm>
          <a:prstGeom prst="rect">
            <a:avLst/>
          </a:prstGeom>
          <a:noFill/>
          <a:ln w="19050">
            <a:solidFill>
              <a:srgbClr val="ED88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rgbClr val="414240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625628" y="3353899"/>
            <a:ext cx="241727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600" dirty="0"/>
              <a:t>As datas início devem ser as que pretendem que a funcionalidade passe a ficar disponível.</a:t>
            </a:r>
            <a:endParaRPr lang="en-US" sz="1600" dirty="0"/>
          </a:p>
        </p:txBody>
      </p:sp>
      <p:sp>
        <p:nvSpPr>
          <p:cNvPr id="64" name="TextBox 63"/>
          <p:cNvSpPr txBox="1"/>
          <p:nvPr/>
        </p:nvSpPr>
        <p:spPr>
          <a:xfrm>
            <a:off x="6625628" y="4880249"/>
            <a:ext cx="268133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dirty="0" err="1"/>
              <a:t>Usar</a:t>
            </a:r>
            <a:r>
              <a:rPr lang="en-US" sz="1600" dirty="0"/>
              <a:t> a </a:t>
            </a:r>
            <a:r>
              <a:rPr lang="en-US" sz="1600" dirty="0" err="1"/>
              <a:t>entidade</a:t>
            </a:r>
            <a:r>
              <a:rPr lang="en-US" sz="1600" dirty="0"/>
              <a:t> 9990000110 para a </a:t>
            </a:r>
            <a:r>
              <a:rPr lang="en-US" sz="1600" dirty="0" err="1"/>
              <a:t>entidade</a:t>
            </a:r>
            <a:r>
              <a:rPr lang="en-US" sz="1600" dirty="0"/>
              <a:t> </a:t>
            </a:r>
            <a:r>
              <a:rPr lang="en-US" sz="1600" dirty="0" err="1"/>
              <a:t>desconto</a:t>
            </a:r>
            <a:r>
              <a:rPr lang="en-US" sz="1600" dirty="0"/>
              <a:t> 111, </a:t>
            </a:r>
            <a:r>
              <a:rPr lang="en-US" sz="1600" dirty="0" err="1"/>
              <a:t>mantendo</a:t>
            </a:r>
            <a:r>
              <a:rPr lang="en-US" sz="1600" dirty="0"/>
              <a:t> a </a:t>
            </a:r>
            <a:r>
              <a:rPr lang="en-US" sz="1600" dirty="0" err="1"/>
              <a:t>mesma</a:t>
            </a:r>
            <a:r>
              <a:rPr lang="en-US" sz="1600" dirty="0"/>
              <a:t> da </a:t>
            </a:r>
            <a:r>
              <a:rPr lang="en-US" sz="1600" dirty="0" err="1"/>
              <a:t>entidade</a:t>
            </a:r>
            <a:r>
              <a:rPr lang="en-US" sz="1600" dirty="0"/>
              <a:t> </a:t>
            </a:r>
            <a:r>
              <a:rPr lang="en-US" sz="1600" dirty="0" err="1"/>
              <a:t>desconto</a:t>
            </a:r>
            <a:r>
              <a:rPr lang="en-US" sz="1600" dirty="0"/>
              <a:t> 110.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285561" y="2656715"/>
            <a:ext cx="1570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rgbClr val="ED883D"/>
                </a:solidFill>
              </a:rPr>
              <a:t>Caso</a:t>
            </a:r>
            <a:r>
              <a:rPr lang="en-US" b="1" dirty="0">
                <a:solidFill>
                  <a:srgbClr val="ED883D"/>
                </a:solidFill>
              </a:rPr>
              <a:t> de </a:t>
            </a:r>
            <a:r>
              <a:rPr lang="en-US" b="1" dirty="0" err="1">
                <a:solidFill>
                  <a:srgbClr val="ED883D"/>
                </a:solidFill>
              </a:rPr>
              <a:t>uso</a:t>
            </a:r>
            <a:r>
              <a:rPr lang="en-US" b="1" dirty="0">
                <a:solidFill>
                  <a:srgbClr val="ED883D"/>
                </a:solidFill>
              </a:rPr>
              <a:t> 1:</a:t>
            </a:r>
            <a:endParaRPr lang="en-US" dirty="0"/>
          </a:p>
        </p:txBody>
      </p:sp>
      <p:sp>
        <p:nvSpPr>
          <p:cNvPr id="16" name="Round Diagonal Corner Rectangle 15"/>
          <p:cNvSpPr/>
          <p:nvPr/>
        </p:nvSpPr>
        <p:spPr>
          <a:xfrm>
            <a:off x="2810620" y="1204091"/>
            <a:ext cx="1175657" cy="475925"/>
          </a:xfrm>
          <a:prstGeom prst="round2DiagRect">
            <a:avLst/>
          </a:prstGeom>
          <a:noFill/>
          <a:ln w="28575">
            <a:solidFill>
              <a:srgbClr val="ED88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 flipV="1">
            <a:off x="294869" y="1680016"/>
            <a:ext cx="9278257" cy="6478"/>
          </a:xfrm>
          <a:prstGeom prst="line">
            <a:avLst/>
          </a:prstGeom>
          <a:ln w="28575">
            <a:solidFill>
              <a:srgbClr val="ED88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752286" y="1219091"/>
            <a:ext cx="16546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Cálculo</a:t>
            </a:r>
            <a:endParaRPr lang="en-US" sz="2000" dirty="0"/>
          </a:p>
        </p:txBody>
      </p:sp>
      <p:sp>
        <p:nvSpPr>
          <p:cNvPr id="20" name="TextBox 19"/>
          <p:cNvSpPr txBox="1"/>
          <p:nvPr/>
        </p:nvSpPr>
        <p:spPr>
          <a:xfrm>
            <a:off x="2750722" y="1241776"/>
            <a:ext cx="16546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Integração</a:t>
            </a:r>
            <a:endParaRPr lang="en-US" sz="2000" dirty="0"/>
          </a:p>
        </p:txBody>
      </p:sp>
      <p:sp>
        <p:nvSpPr>
          <p:cNvPr id="21" name="TextBox 20"/>
          <p:cNvSpPr txBox="1"/>
          <p:nvPr/>
        </p:nvSpPr>
        <p:spPr>
          <a:xfrm>
            <a:off x="4072595" y="1220535"/>
            <a:ext cx="16546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Ficheiro</a:t>
            </a:r>
            <a:endParaRPr lang="en-US" sz="2000" dirty="0"/>
          </a:p>
        </p:txBody>
      </p:sp>
      <p:sp>
        <p:nvSpPr>
          <p:cNvPr id="22" name="Round Diagonal Corner Rectangle 21"/>
          <p:cNvSpPr/>
          <p:nvPr/>
        </p:nvSpPr>
        <p:spPr>
          <a:xfrm>
            <a:off x="331701" y="1210569"/>
            <a:ext cx="1268189" cy="475925"/>
          </a:xfrm>
          <a:prstGeom prst="round2DiagRect">
            <a:avLst/>
          </a:prstGeom>
          <a:solidFill>
            <a:srgbClr val="ED883D"/>
          </a:solidFill>
          <a:ln w="28575">
            <a:solidFill>
              <a:srgbClr val="ED88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 Diagonal Corner Rectangle 22"/>
          <p:cNvSpPr/>
          <p:nvPr/>
        </p:nvSpPr>
        <p:spPr>
          <a:xfrm>
            <a:off x="1608673" y="1206911"/>
            <a:ext cx="1175657" cy="475925"/>
          </a:xfrm>
          <a:prstGeom prst="round2DiagRect">
            <a:avLst/>
          </a:prstGeom>
          <a:noFill/>
          <a:ln w="28575">
            <a:solidFill>
              <a:srgbClr val="ED88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 Diagonal Corner Rectangle 24"/>
          <p:cNvSpPr/>
          <p:nvPr/>
        </p:nvSpPr>
        <p:spPr>
          <a:xfrm>
            <a:off x="3997346" y="1204458"/>
            <a:ext cx="1175657" cy="475925"/>
          </a:xfrm>
          <a:prstGeom prst="round2DiagRect">
            <a:avLst/>
          </a:prstGeom>
          <a:noFill/>
          <a:ln w="28575">
            <a:solidFill>
              <a:srgbClr val="ED88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409715" y="1215558"/>
            <a:ext cx="16546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chemeClr val="bg1"/>
                </a:solidFill>
              </a:rPr>
              <a:t>Entidades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6" name="Seta: Para a Direita 5">
            <a:extLst>
              <a:ext uri="{FF2B5EF4-FFF2-40B4-BE49-F238E27FC236}">
                <a16:creationId xmlns:a16="http://schemas.microsoft.com/office/drawing/2014/main" id="{CC017ACA-A381-41F6-99A0-6EA7DA752E6D}"/>
              </a:ext>
            </a:extLst>
          </p:cNvPr>
          <p:cNvSpPr/>
          <p:nvPr/>
        </p:nvSpPr>
        <p:spPr>
          <a:xfrm>
            <a:off x="336951" y="5198013"/>
            <a:ext cx="217537" cy="140677"/>
          </a:xfrm>
          <a:prstGeom prst="rightArrow">
            <a:avLst/>
          </a:prstGeom>
          <a:solidFill>
            <a:srgbClr val="EC9D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6" name="Seta: Para a Direita 25">
            <a:extLst>
              <a:ext uri="{FF2B5EF4-FFF2-40B4-BE49-F238E27FC236}">
                <a16:creationId xmlns:a16="http://schemas.microsoft.com/office/drawing/2014/main" id="{98BAE20C-3E7D-41F8-A09A-39DF20014E1E}"/>
              </a:ext>
            </a:extLst>
          </p:cNvPr>
          <p:cNvSpPr/>
          <p:nvPr/>
        </p:nvSpPr>
        <p:spPr>
          <a:xfrm>
            <a:off x="329916" y="5449999"/>
            <a:ext cx="217537" cy="140677"/>
          </a:xfrm>
          <a:prstGeom prst="rightArrow">
            <a:avLst/>
          </a:prstGeom>
          <a:solidFill>
            <a:srgbClr val="EC9D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99521280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45EFA2-E6E0-4AE2-9209-93EC93BFB91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PT" dirty="0"/>
              <a:t>Obrigado a todos!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BF54BE5-E3E9-40F6-BFEF-214DDBBCCF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8882" y="4616388"/>
            <a:ext cx="2008236" cy="2015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73713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B57E1BD3-B24C-4426-A36A-E3FF40CB0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341810" y="6446882"/>
            <a:ext cx="2228850" cy="365125"/>
          </a:xfrm>
        </p:spPr>
        <p:txBody>
          <a:bodyPr/>
          <a:lstStyle/>
          <a:p>
            <a:fld id="{7A8252D1-CFE7-4FFB-A6D1-80511B9E9BCC}" type="slidenum">
              <a:rPr lang="pt-PT" smtClean="0"/>
              <a:pPr/>
              <a:t>8</a:t>
            </a:fld>
            <a:endParaRPr lang="pt-PT" dirty="0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E0FF687D-C509-49A7-8498-25DF539A4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68924"/>
            <a:ext cx="9144000" cy="624226"/>
          </a:xfrm>
        </p:spPr>
        <p:txBody>
          <a:bodyPr>
            <a:normAutofit/>
          </a:bodyPr>
          <a:lstStyle/>
          <a:p>
            <a:r>
              <a:rPr lang="pt-PT" dirty="0"/>
              <a:t>Gestão de Entidades Externas</a:t>
            </a:r>
          </a:p>
        </p:txBody>
      </p:sp>
      <p:sp>
        <p:nvSpPr>
          <p:cNvPr id="2" name="Rectangle 1"/>
          <p:cNvSpPr/>
          <p:nvPr/>
        </p:nvSpPr>
        <p:spPr>
          <a:xfrm>
            <a:off x="448524" y="1754146"/>
            <a:ext cx="922963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600" b="1" dirty="0">
                <a:solidFill>
                  <a:schemeClr val="accent6"/>
                </a:solidFill>
              </a:rPr>
              <a:t>Objetivo:  Agregar as entidades de desconto do RHV em entidades externas para pagamento.</a:t>
            </a:r>
            <a:endParaRPr lang="en-US" sz="1600" b="1" dirty="0">
              <a:solidFill>
                <a:schemeClr val="accent6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85561" y="2344928"/>
            <a:ext cx="1570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rgbClr val="ED883D"/>
                </a:solidFill>
              </a:rPr>
              <a:t>Caso</a:t>
            </a:r>
            <a:r>
              <a:rPr lang="en-US" b="1" dirty="0">
                <a:solidFill>
                  <a:srgbClr val="ED883D"/>
                </a:solidFill>
              </a:rPr>
              <a:t> de </a:t>
            </a:r>
            <a:r>
              <a:rPr lang="en-US" b="1" dirty="0" err="1">
                <a:solidFill>
                  <a:srgbClr val="ED883D"/>
                </a:solidFill>
              </a:rPr>
              <a:t>uso</a:t>
            </a:r>
            <a:r>
              <a:rPr lang="en-US" b="1" dirty="0">
                <a:solidFill>
                  <a:srgbClr val="ED883D"/>
                </a:solidFill>
              </a:rPr>
              <a:t> 2: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763588" y="2338450"/>
            <a:ext cx="44675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>
                <a:solidFill>
                  <a:schemeClr val="accent6"/>
                </a:solidFill>
              </a:rPr>
              <a:t>Alterar</a:t>
            </a:r>
            <a:r>
              <a:rPr lang="en-US" sz="1600" b="1" dirty="0">
                <a:solidFill>
                  <a:schemeClr val="accent6"/>
                </a:solidFill>
              </a:rPr>
              <a:t> </a:t>
            </a:r>
            <a:r>
              <a:rPr lang="en-US" sz="1600" b="1" dirty="0" err="1">
                <a:solidFill>
                  <a:schemeClr val="accent6"/>
                </a:solidFill>
              </a:rPr>
              <a:t>códigos</a:t>
            </a:r>
            <a:r>
              <a:rPr lang="en-US" sz="1600" b="1" dirty="0">
                <a:solidFill>
                  <a:schemeClr val="accent6"/>
                </a:solidFill>
              </a:rPr>
              <a:t> e </a:t>
            </a:r>
            <a:r>
              <a:rPr lang="en-US" sz="1600" b="1" dirty="0" err="1">
                <a:solidFill>
                  <a:schemeClr val="accent6"/>
                </a:solidFill>
              </a:rPr>
              <a:t>descrições</a:t>
            </a:r>
            <a:r>
              <a:rPr lang="en-US" sz="1600" b="1" dirty="0">
                <a:solidFill>
                  <a:schemeClr val="accent6"/>
                </a:solidFill>
              </a:rPr>
              <a:t> do RHV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85561" y="2838041"/>
            <a:ext cx="1099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ED883D"/>
                </a:solidFill>
              </a:rPr>
              <a:t>1º </a:t>
            </a:r>
            <a:r>
              <a:rPr lang="en-US" dirty="0" err="1">
                <a:solidFill>
                  <a:srgbClr val="ED883D"/>
                </a:solidFill>
              </a:rPr>
              <a:t>Passo</a:t>
            </a:r>
            <a:endParaRPr lang="en-US" dirty="0">
              <a:solidFill>
                <a:srgbClr val="ED883D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66217" y="3188117"/>
            <a:ext cx="31457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Parametrizar</a:t>
            </a:r>
            <a:r>
              <a:rPr lang="en-US" sz="1600" dirty="0"/>
              <a:t> as </a:t>
            </a:r>
            <a:r>
              <a:rPr lang="en-US" sz="1600" dirty="0" err="1"/>
              <a:t>entidades</a:t>
            </a:r>
            <a:r>
              <a:rPr lang="en-US" sz="1600" dirty="0"/>
              <a:t> 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466784" y="2838041"/>
            <a:ext cx="1099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ED883D"/>
                </a:solidFill>
              </a:rPr>
              <a:t>2º </a:t>
            </a:r>
            <a:r>
              <a:rPr lang="en-US" dirty="0" err="1">
                <a:solidFill>
                  <a:srgbClr val="ED883D"/>
                </a:solidFill>
              </a:rPr>
              <a:t>Passo</a:t>
            </a:r>
            <a:endParaRPr lang="en-US" dirty="0">
              <a:solidFill>
                <a:srgbClr val="ED883D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482597" y="3097871"/>
            <a:ext cx="54279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Associar</a:t>
            </a:r>
            <a:r>
              <a:rPr lang="en-US" sz="1600" dirty="0"/>
              <a:t> as </a:t>
            </a:r>
            <a:r>
              <a:rPr lang="en-US" sz="1600" dirty="0" err="1"/>
              <a:t>entidades</a:t>
            </a:r>
            <a:r>
              <a:rPr lang="en-US" sz="1600" dirty="0"/>
              <a:t> de </a:t>
            </a:r>
            <a:r>
              <a:rPr lang="en-US" sz="1600" dirty="0" err="1"/>
              <a:t>desconto</a:t>
            </a:r>
            <a:r>
              <a:rPr lang="en-US" sz="1600" dirty="0"/>
              <a:t> </a:t>
            </a:r>
            <a:r>
              <a:rPr lang="en-US" sz="1600" dirty="0" err="1"/>
              <a:t>às</a:t>
            </a:r>
            <a:r>
              <a:rPr lang="en-US" sz="1600" dirty="0"/>
              <a:t> </a:t>
            </a:r>
            <a:r>
              <a:rPr lang="en-US" sz="1600" dirty="0" err="1"/>
              <a:t>novas</a:t>
            </a:r>
            <a:r>
              <a:rPr lang="en-US" sz="1600" dirty="0"/>
              <a:t> </a:t>
            </a:r>
            <a:r>
              <a:rPr lang="en-US" sz="1600" dirty="0" err="1"/>
              <a:t>entidades</a:t>
            </a:r>
            <a:r>
              <a:rPr lang="en-US" sz="1600" dirty="0"/>
              <a:t> da </a:t>
            </a:r>
            <a:r>
              <a:rPr lang="en-US" sz="1600" dirty="0" err="1"/>
              <a:t>contabilidade</a:t>
            </a:r>
            <a:endParaRPr lang="en-US" sz="1600" dirty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5675" y="3675673"/>
            <a:ext cx="4822479" cy="2797506"/>
          </a:xfrm>
          <a:prstGeom prst="rect">
            <a:avLst/>
          </a:prstGeom>
        </p:spPr>
      </p:pic>
      <p:sp>
        <p:nvSpPr>
          <p:cNvPr id="17" name="Round Diagonal Corner Rectangle 16"/>
          <p:cNvSpPr/>
          <p:nvPr/>
        </p:nvSpPr>
        <p:spPr>
          <a:xfrm>
            <a:off x="2810620" y="1204091"/>
            <a:ext cx="1175657" cy="475925"/>
          </a:xfrm>
          <a:prstGeom prst="round2DiagRect">
            <a:avLst/>
          </a:prstGeom>
          <a:noFill/>
          <a:ln w="28575">
            <a:solidFill>
              <a:srgbClr val="ED88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/>
          <p:cNvCxnSpPr/>
          <p:nvPr/>
        </p:nvCxnSpPr>
        <p:spPr>
          <a:xfrm flipV="1">
            <a:off x="294869" y="1680016"/>
            <a:ext cx="9278257" cy="6478"/>
          </a:xfrm>
          <a:prstGeom prst="line">
            <a:avLst/>
          </a:prstGeom>
          <a:ln w="28575">
            <a:solidFill>
              <a:srgbClr val="ED88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752286" y="1219091"/>
            <a:ext cx="16546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Cálculo</a:t>
            </a:r>
            <a:endParaRPr lang="en-US" sz="2000" dirty="0"/>
          </a:p>
        </p:txBody>
      </p:sp>
      <p:sp>
        <p:nvSpPr>
          <p:cNvPr id="22" name="TextBox 21"/>
          <p:cNvSpPr txBox="1"/>
          <p:nvPr/>
        </p:nvSpPr>
        <p:spPr>
          <a:xfrm>
            <a:off x="2750722" y="1241776"/>
            <a:ext cx="16546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Integração</a:t>
            </a:r>
            <a:endParaRPr lang="en-US" sz="2000" dirty="0"/>
          </a:p>
        </p:txBody>
      </p:sp>
      <p:sp>
        <p:nvSpPr>
          <p:cNvPr id="24" name="TextBox 23"/>
          <p:cNvSpPr txBox="1"/>
          <p:nvPr/>
        </p:nvSpPr>
        <p:spPr>
          <a:xfrm>
            <a:off x="4072595" y="1220535"/>
            <a:ext cx="16546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Ficheiro</a:t>
            </a:r>
            <a:endParaRPr lang="en-US" sz="2000" dirty="0"/>
          </a:p>
        </p:txBody>
      </p:sp>
      <p:sp>
        <p:nvSpPr>
          <p:cNvPr id="28" name="Round Diagonal Corner Rectangle 27"/>
          <p:cNvSpPr/>
          <p:nvPr/>
        </p:nvSpPr>
        <p:spPr>
          <a:xfrm>
            <a:off x="331701" y="1210569"/>
            <a:ext cx="1268189" cy="475925"/>
          </a:xfrm>
          <a:prstGeom prst="round2DiagRect">
            <a:avLst/>
          </a:prstGeom>
          <a:solidFill>
            <a:srgbClr val="ED883D"/>
          </a:solidFill>
          <a:ln w="28575">
            <a:solidFill>
              <a:srgbClr val="ED88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ound Diagonal Corner Rectangle 28"/>
          <p:cNvSpPr/>
          <p:nvPr/>
        </p:nvSpPr>
        <p:spPr>
          <a:xfrm>
            <a:off x="1608673" y="1206911"/>
            <a:ext cx="1175657" cy="475925"/>
          </a:xfrm>
          <a:prstGeom prst="round2DiagRect">
            <a:avLst/>
          </a:prstGeom>
          <a:noFill/>
          <a:ln w="28575">
            <a:solidFill>
              <a:srgbClr val="ED88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ound Diagonal Corner Rectangle 29"/>
          <p:cNvSpPr/>
          <p:nvPr/>
        </p:nvSpPr>
        <p:spPr>
          <a:xfrm>
            <a:off x="3997346" y="1204458"/>
            <a:ext cx="1175657" cy="475925"/>
          </a:xfrm>
          <a:prstGeom prst="round2DiagRect">
            <a:avLst/>
          </a:prstGeom>
          <a:noFill/>
          <a:ln w="28575">
            <a:solidFill>
              <a:srgbClr val="ED88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409715" y="1215558"/>
            <a:ext cx="16546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chemeClr val="bg1"/>
                </a:solidFill>
              </a:rPr>
              <a:t>Entidades</a:t>
            </a: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6A595F25-485F-4924-A836-0FFDA4EE66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245" y="3522530"/>
            <a:ext cx="3702477" cy="319179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749481" y="4144940"/>
            <a:ext cx="1392295" cy="281917"/>
          </a:xfrm>
          <a:prstGeom prst="rect">
            <a:avLst/>
          </a:prstGeom>
          <a:noFill/>
          <a:ln w="19050">
            <a:solidFill>
              <a:srgbClr val="ED88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rgbClr val="4142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38225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B57E1BD3-B24C-4426-A36A-E3FF40CB0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252D1-CFE7-4FFB-A6D1-80511B9E9BCC}" type="slidenum">
              <a:rPr lang="pt-PT" smtClean="0"/>
              <a:pPr/>
              <a:t>9</a:t>
            </a:fld>
            <a:endParaRPr lang="pt-PT" dirty="0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E0FF687D-C509-49A7-8498-25DF539A4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68924"/>
            <a:ext cx="9144000" cy="624226"/>
          </a:xfrm>
        </p:spPr>
        <p:txBody>
          <a:bodyPr>
            <a:normAutofit/>
          </a:bodyPr>
          <a:lstStyle/>
          <a:p>
            <a:r>
              <a:rPr lang="pt-PT" dirty="0"/>
              <a:t>Gestão de Entidades Externas</a:t>
            </a:r>
          </a:p>
        </p:txBody>
      </p:sp>
      <p:sp>
        <p:nvSpPr>
          <p:cNvPr id="2" name="Rectangle 1"/>
          <p:cNvSpPr/>
          <p:nvPr/>
        </p:nvSpPr>
        <p:spPr>
          <a:xfrm>
            <a:off x="468706" y="1908081"/>
            <a:ext cx="922963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000" dirty="0">
                <a:solidFill>
                  <a:schemeClr val="accent6"/>
                </a:solidFill>
              </a:rPr>
              <a:t>Notas</a:t>
            </a:r>
            <a:endParaRPr lang="en-US" sz="2000" dirty="0">
              <a:solidFill>
                <a:schemeClr val="accent6"/>
              </a:solidFill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968721" y="2362475"/>
            <a:ext cx="8229600" cy="0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814812" y="2607402"/>
            <a:ext cx="860984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ED883D"/>
              </a:buClr>
              <a:buFont typeface="Wingdings" panose="05000000000000000000" pitchFamily="2" charset="2"/>
              <a:buChar char="v"/>
            </a:pPr>
            <a:r>
              <a:rPr lang="en-US" dirty="0" err="1"/>
              <a:t>Após</a:t>
            </a:r>
            <a:r>
              <a:rPr lang="en-US" dirty="0"/>
              <a:t> </a:t>
            </a:r>
            <a:r>
              <a:rPr lang="en-US" dirty="0" err="1"/>
              <a:t>alteração</a:t>
            </a:r>
            <a:r>
              <a:rPr lang="en-US" dirty="0"/>
              <a:t> das </a:t>
            </a:r>
            <a:r>
              <a:rPr lang="en-US" dirty="0" err="1"/>
              <a:t>entidades</a:t>
            </a:r>
            <a:r>
              <a:rPr lang="en-US" dirty="0"/>
              <a:t> é </a:t>
            </a:r>
            <a:r>
              <a:rPr lang="en-US" dirty="0" err="1"/>
              <a:t>necessário</a:t>
            </a:r>
            <a:r>
              <a:rPr lang="en-US" dirty="0"/>
              <a:t> novo </a:t>
            </a:r>
            <a:r>
              <a:rPr lang="en-US" dirty="0" err="1"/>
              <a:t>calculo</a:t>
            </a:r>
            <a:r>
              <a:rPr lang="en-US" dirty="0"/>
              <a:t> da </a:t>
            </a:r>
            <a:r>
              <a:rPr lang="en-US" dirty="0" err="1"/>
              <a:t>contabilidade</a:t>
            </a:r>
            <a:r>
              <a:rPr lang="en-US" dirty="0"/>
              <a:t>;</a:t>
            </a:r>
          </a:p>
          <a:p>
            <a:pPr marL="285750" indent="-285750">
              <a:buClr>
                <a:srgbClr val="ED883D"/>
              </a:buClr>
              <a:buFont typeface="Wingdings" panose="05000000000000000000" pitchFamily="2" charset="2"/>
              <a:buChar char="v"/>
            </a:pPr>
            <a:endParaRPr lang="en-US" dirty="0"/>
          </a:p>
          <a:p>
            <a:pPr marL="285750" indent="-285750">
              <a:buClr>
                <a:srgbClr val="ED883D"/>
              </a:buClr>
              <a:buFont typeface="Wingdings" panose="05000000000000000000" pitchFamily="2" charset="2"/>
              <a:buChar char="v"/>
            </a:pPr>
            <a:r>
              <a:rPr lang="en-US" dirty="0"/>
              <a:t>As </a:t>
            </a:r>
            <a:r>
              <a:rPr lang="en-US" dirty="0" err="1"/>
              <a:t>entidades</a:t>
            </a:r>
            <a:r>
              <a:rPr lang="en-US" dirty="0"/>
              <a:t> de </a:t>
            </a:r>
            <a:r>
              <a:rPr lang="en-US" dirty="0" err="1"/>
              <a:t>desconto</a:t>
            </a:r>
            <a:r>
              <a:rPr lang="en-US" dirty="0"/>
              <a:t> : “</a:t>
            </a:r>
            <a:r>
              <a:rPr lang="en-US" dirty="0" err="1"/>
              <a:t>solicitadores</a:t>
            </a:r>
            <a:r>
              <a:rPr lang="en-US" dirty="0"/>
              <a:t>” e “</a:t>
            </a:r>
            <a:r>
              <a:rPr lang="en-US" dirty="0" err="1"/>
              <a:t>agentes</a:t>
            </a:r>
            <a:r>
              <a:rPr lang="en-US" dirty="0"/>
              <a:t> de </a:t>
            </a:r>
            <a:r>
              <a:rPr lang="en-US" dirty="0" err="1"/>
              <a:t>execução</a:t>
            </a:r>
            <a:r>
              <a:rPr lang="en-US" dirty="0"/>
              <a:t>” </a:t>
            </a:r>
            <a:r>
              <a:rPr lang="en-US" dirty="0" err="1"/>
              <a:t>serão</a:t>
            </a:r>
            <a:r>
              <a:rPr lang="en-US" dirty="0"/>
              <a:t> </a:t>
            </a:r>
            <a:r>
              <a:rPr lang="en-US" dirty="0" err="1"/>
              <a:t>implementadas</a:t>
            </a:r>
            <a:r>
              <a:rPr lang="en-US" dirty="0"/>
              <a:t> </a:t>
            </a:r>
            <a:r>
              <a:rPr lang="en-US" dirty="0" err="1"/>
              <a:t>nas</a:t>
            </a:r>
            <a:r>
              <a:rPr lang="en-US" dirty="0"/>
              <a:t> </a:t>
            </a:r>
            <a:r>
              <a:rPr lang="en-US" dirty="0" err="1"/>
              <a:t>próximas</a:t>
            </a:r>
            <a:r>
              <a:rPr lang="en-US" dirty="0"/>
              <a:t> </a:t>
            </a:r>
            <a:r>
              <a:rPr lang="en-US" dirty="0" err="1"/>
              <a:t>versões</a:t>
            </a:r>
            <a:r>
              <a:rPr lang="en-US" dirty="0"/>
              <a:t>;</a:t>
            </a:r>
          </a:p>
          <a:p>
            <a:pPr marL="285750" indent="-285750">
              <a:buClr>
                <a:srgbClr val="ED883D"/>
              </a:buClr>
              <a:buFont typeface="Wingdings" panose="05000000000000000000" pitchFamily="2" charset="2"/>
              <a:buChar char="v"/>
            </a:pPr>
            <a:endParaRPr lang="en-US" dirty="0"/>
          </a:p>
          <a:p>
            <a:pPr marL="285750" indent="-285750">
              <a:buClr>
                <a:srgbClr val="ED883D"/>
              </a:buClr>
              <a:buFont typeface="Wingdings" panose="05000000000000000000" pitchFamily="2" charset="2"/>
              <a:buChar char="v"/>
            </a:pPr>
            <a:endParaRPr lang="en-US" dirty="0"/>
          </a:p>
          <a:p>
            <a:pPr marL="285750" indent="-285750">
              <a:buClr>
                <a:srgbClr val="ED883D"/>
              </a:buClr>
              <a:buFont typeface="Wingdings" panose="05000000000000000000" pitchFamily="2" charset="2"/>
              <a:buChar char="v"/>
            </a:pPr>
            <a:endParaRPr lang="en-US" dirty="0"/>
          </a:p>
          <a:p>
            <a:pPr marL="285750" indent="-285750">
              <a:buClr>
                <a:srgbClr val="ED883D"/>
              </a:buClr>
              <a:buFont typeface="Wingdings" panose="05000000000000000000" pitchFamily="2" charset="2"/>
              <a:buChar char="v"/>
            </a:pPr>
            <a:endParaRPr lang="en-US" dirty="0"/>
          </a:p>
          <a:p>
            <a:pPr>
              <a:buClr>
                <a:srgbClr val="ED883D"/>
              </a:buClr>
            </a:pPr>
            <a:endParaRPr lang="en-US" dirty="0"/>
          </a:p>
          <a:p>
            <a:pPr>
              <a:buClr>
                <a:srgbClr val="ED883D"/>
              </a:buClr>
            </a:pPr>
            <a:endParaRPr lang="en-US" dirty="0"/>
          </a:p>
          <a:p>
            <a:pPr>
              <a:buClr>
                <a:srgbClr val="ED883D"/>
              </a:buClr>
            </a:pPr>
            <a:endParaRPr lang="en-US" dirty="0"/>
          </a:p>
          <a:p>
            <a:pPr>
              <a:buClr>
                <a:srgbClr val="ED883D"/>
              </a:buClr>
            </a:pPr>
            <a:endParaRPr lang="en-US" dirty="0"/>
          </a:p>
          <a:p>
            <a:pPr marL="285750" indent="-285750">
              <a:buClr>
                <a:srgbClr val="ED883D"/>
              </a:buClr>
              <a:buFont typeface="Wingdings" panose="05000000000000000000" pitchFamily="2" charset="2"/>
              <a:buChar char="v"/>
            </a:pPr>
            <a:r>
              <a:rPr lang="en-US" dirty="0"/>
              <a:t>Outros. Ex: </a:t>
            </a:r>
            <a:r>
              <a:rPr lang="en-US" dirty="0" err="1"/>
              <a:t>estacionamentos</a:t>
            </a:r>
            <a:r>
              <a:rPr lang="en-US" dirty="0"/>
              <a:t>, </a:t>
            </a:r>
            <a:r>
              <a:rPr lang="en-US" dirty="0" err="1"/>
              <a:t>telemóveis</a:t>
            </a:r>
            <a:r>
              <a:rPr lang="en-US" dirty="0"/>
              <a:t>, etc.</a:t>
            </a:r>
          </a:p>
        </p:txBody>
      </p:sp>
      <p:sp>
        <p:nvSpPr>
          <p:cNvPr id="7" name="Round Diagonal Corner Rectangle 6"/>
          <p:cNvSpPr/>
          <p:nvPr/>
        </p:nvSpPr>
        <p:spPr>
          <a:xfrm>
            <a:off x="2810620" y="1204091"/>
            <a:ext cx="1175657" cy="475925"/>
          </a:xfrm>
          <a:prstGeom prst="round2DiagRect">
            <a:avLst/>
          </a:prstGeom>
          <a:noFill/>
          <a:ln w="28575">
            <a:solidFill>
              <a:srgbClr val="ED88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294869" y="1680016"/>
            <a:ext cx="9278257" cy="6478"/>
          </a:xfrm>
          <a:prstGeom prst="line">
            <a:avLst/>
          </a:prstGeom>
          <a:ln w="28575">
            <a:solidFill>
              <a:srgbClr val="ED88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752286" y="1219091"/>
            <a:ext cx="16546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Cálculo</a:t>
            </a:r>
            <a:endParaRPr lang="en-US" sz="2000" dirty="0"/>
          </a:p>
        </p:txBody>
      </p:sp>
      <p:sp>
        <p:nvSpPr>
          <p:cNvPr id="11" name="TextBox 10"/>
          <p:cNvSpPr txBox="1"/>
          <p:nvPr/>
        </p:nvSpPr>
        <p:spPr>
          <a:xfrm>
            <a:off x="2750722" y="1241776"/>
            <a:ext cx="16546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Integração</a:t>
            </a:r>
            <a:endParaRPr lang="en-US" sz="2000" dirty="0"/>
          </a:p>
        </p:txBody>
      </p:sp>
      <p:sp>
        <p:nvSpPr>
          <p:cNvPr id="12" name="TextBox 11"/>
          <p:cNvSpPr txBox="1"/>
          <p:nvPr/>
        </p:nvSpPr>
        <p:spPr>
          <a:xfrm>
            <a:off x="4072595" y="1220535"/>
            <a:ext cx="16546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Ficheiro</a:t>
            </a:r>
            <a:endParaRPr lang="en-US" sz="2000" dirty="0"/>
          </a:p>
        </p:txBody>
      </p:sp>
      <p:sp>
        <p:nvSpPr>
          <p:cNvPr id="14" name="Round Diagonal Corner Rectangle 13"/>
          <p:cNvSpPr/>
          <p:nvPr/>
        </p:nvSpPr>
        <p:spPr>
          <a:xfrm>
            <a:off x="331701" y="1210569"/>
            <a:ext cx="1268189" cy="475925"/>
          </a:xfrm>
          <a:prstGeom prst="round2DiagRect">
            <a:avLst/>
          </a:prstGeom>
          <a:solidFill>
            <a:srgbClr val="ED883D"/>
          </a:solidFill>
          <a:ln w="28575">
            <a:solidFill>
              <a:srgbClr val="ED88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 Diagonal Corner Rectangle 14"/>
          <p:cNvSpPr/>
          <p:nvPr/>
        </p:nvSpPr>
        <p:spPr>
          <a:xfrm>
            <a:off x="1608673" y="1206911"/>
            <a:ext cx="1175657" cy="475925"/>
          </a:xfrm>
          <a:prstGeom prst="round2DiagRect">
            <a:avLst/>
          </a:prstGeom>
          <a:noFill/>
          <a:ln w="28575">
            <a:solidFill>
              <a:srgbClr val="ED88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 Diagonal Corner Rectangle 15"/>
          <p:cNvSpPr/>
          <p:nvPr/>
        </p:nvSpPr>
        <p:spPr>
          <a:xfrm>
            <a:off x="3997346" y="1204458"/>
            <a:ext cx="1175657" cy="475925"/>
          </a:xfrm>
          <a:prstGeom prst="round2DiagRect">
            <a:avLst/>
          </a:prstGeom>
          <a:noFill/>
          <a:ln w="28575">
            <a:solidFill>
              <a:srgbClr val="ED88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409715" y="1215558"/>
            <a:ext cx="16546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chemeClr val="bg1"/>
                </a:solidFill>
              </a:rPr>
              <a:t>Entidades</a:t>
            </a: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304A9F4F-B719-4D4C-BEEB-AA2FD974CB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655" y="4001201"/>
            <a:ext cx="7734043" cy="189945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303268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PMS">
      <a:dk1>
        <a:sysClr val="windowText" lastClr="000000"/>
      </a:dk1>
      <a:lt1>
        <a:sysClr val="window" lastClr="FFFFFF"/>
      </a:lt1>
      <a:dk2>
        <a:srgbClr val="363636"/>
      </a:dk2>
      <a:lt2>
        <a:srgbClr val="B5B6B4"/>
      </a:lt2>
      <a:accent1>
        <a:srgbClr val="A7D525"/>
      </a:accent1>
      <a:accent2>
        <a:srgbClr val="008000"/>
      </a:accent2>
      <a:accent3>
        <a:srgbClr val="E9CE05"/>
      </a:accent3>
      <a:accent4>
        <a:srgbClr val="FF6600"/>
      </a:accent4>
      <a:accent5>
        <a:srgbClr val="FF0000"/>
      </a:accent5>
      <a:accent6>
        <a:srgbClr val="5F5F5F"/>
      </a:accent6>
      <a:hlink>
        <a:srgbClr val="CC0000"/>
      </a:hlink>
      <a:folHlink>
        <a:srgbClr val="996633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23D1BB7E6EDBF1428AA40C9203BA7F35" ma:contentTypeVersion="6" ma:contentTypeDescription="Criar um novo documento." ma:contentTypeScope="" ma:versionID="cd44187d17472d14ca72571f038b8e5f">
  <xsd:schema xmlns:xsd="http://www.w3.org/2001/XMLSchema" xmlns:xs="http://www.w3.org/2001/XMLSchema" xmlns:p="http://schemas.microsoft.com/office/2006/metadata/properties" xmlns:ns2="df79a979-3d24-442b-b503-e1ce63b82194" xmlns:ns3="63896e2e-6084-477d-8657-9d7a99825f7e" targetNamespace="http://schemas.microsoft.com/office/2006/metadata/properties" ma:root="true" ma:fieldsID="94db81e559feff73471f31b8b292e288" ns2:_="" ns3:_="">
    <xsd:import namespace="df79a979-3d24-442b-b503-e1ce63b82194"/>
    <xsd:import namespace="63896e2e-6084-477d-8657-9d7a99825f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f79a979-3d24-442b-b503-e1ce63b8219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3896e2e-6084-477d-8657-9d7a99825f7e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Detalhes de Partilhado Com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8AFD893-C063-4827-8FDD-3E36D2A37D3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f79a979-3d24-442b-b503-e1ce63b82194"/>
    <ds:schemaRef ds:uri="63896e2e-6084-477d-8657-9d7a99825f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963D242-E034-4F5C-BE9D-DDDA47DA356E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63896e2e-6084-477d-8657-9d7a99825f7e"/>
    <ds:schemaRef ds:uri="http://purl.org/dc/elements/1.1/"/>
    <ds:schemaRef ds:uri="http://schemas.microsoft.com/office/2006/metadata/properties"/>
    <ds:schemaRef ds:uri="df79a979-3d24-442b-b503-e1ce63b82194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1A3CF1BA-694D-4B50-923C-89401D736E4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24548</TotalTime>
  <Words>2273</Words>
  <Application>Microsoft Office PowerPoint</Application>
  <PresentationFormat>Papel A4 (210x297 mm)</PresentationFormat>
  <Paragraphs>589</Paragraphs>
  <Slides>70</Slides>
  <Notes>19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70</vt:i4>
      </vt:variant>
    </vt:vector>
  </HeadingPairs>
  <TitlesOfParts>
    <vt:vector size="80" baseType="lpstr">
      <vt:lpstr>Arial</vt:lpstr>
      <vt:lpstr>Arial Black</vt:lpstr>
      <vt:lpstr>Calibri</vt:lpstr>
      <vt:lpstr>Calibri Light</vt:lpstr>
      <vt:lpstr>Cambria Math</vt:lpstr>
      <vt:lpstr>Century Gothic</vt:lpstr>
      <vt:lpstr>Courier New</vt:lpstr>
      <vt:lpstr>Times New Roman</vt:lpstr>
      <vt:lpstr>Wingdings</vt:lpstr>
      <vt:lpstr>Office Theme</vt:lpstr>
      <vt:lpstr>Ação de sensibilização RHV e SICC SNC-AP</vt:lpstr>
      <vt:lpstr>Apresentação do PowerPoint</vt:lpstr>
      <vt:lpstr>Apresentação do PowerPoint</vt:lpstr>
      <vt:lpstr>Conferência do processamento de vencimentos</vt:lpstr>
      <vt:lpstr>Apresentação do PowerPoint</vt:lpstr>
      <vt:lpstr>Apresentação do PowerPoint</vt:lpstr>
      <vt:lpstr>Gestão de Entidades Externas</vt:lpstr>
      <vt:lpstr>Gestão de Entidades Externas</vt:lpstr>
      <vt:lpstr>Gestão de Entidades Externas</vt:lpstr>
      <vt:lpstr>Integração Erros/Negativos</vt:lpstr>
      <vt:lpstr>Apresentação do PowerPoint</vt:lpstr>
      <vt:lpstr>Apresentação do PowerPoint</vt:lpstr>
      <vt:lpstr>Integração Erros/Negativos</vt:lpstr>
      <vt:lpstr>Integração Erros/Negativos</vt:lpstr>
      <vt:lpstr>Integração Erros/Negativos</vt:lpstr>
      <vt:lpstr>Integração Erros/Negativos</vt:lpstr>
      <vt:lpstr>Apresentação do PowerPoint</vt:lpstr>
      <vt:lpstr>Apresentação do PowerPoint</vt:lpstr>
      <vt:lpstr>Geração de Ficheiros</vt:lpstr>
      <vt:lpstr>Geração de Ficheiros</vt:lpstr>
      <vt:lpstr>Questões?</vt:lpstr>
      <vt:lpstr>Apresentação do PowerPoint</vt:lpstr>
      <vt:lpstr>Controlo e Auditoria da Contabilidade</vt:lpstr>
      <vt:lpstr>Processos de Conferência</vt:lpstr>
      <vt:lpstr>Apresentação do PowerPoint</vt:lpstr>
      <vt:lpstr>Contas Correntes</vt:lpstr>
      <vt:lpstr>Contas Correntes</vt:lpstr>
      <vt:lpstr>Contas Correntes</vt:lpstr>
      <vt:lpstr>Contas Correntes</vt:lpstr>
      <vt:lpstr>Contas Correntes</vt:lpstr>
      <vt:lpstr>Processos de Conferência</vt:lpstr>
      <vt:lpstr>Contabilidade Orçamental SICC SNC-AP</vt:lpstr>
      <vt:lpstr>Contabilidade Orçamental</vt:lpstr>
      <vt:lpstr>Registos na Contabilidade Orçamental no SICC </vt:lpstr>
      <vt:lpstr>Registos na Contabilidade Orçamental no SICC </vt:lpstr>
      <vt:lpstr>Contabilidade Orçamental</vt:lpstr>
      <vt:lpstr>Exemplos de inconsistências nos mapas S3CP</vt:lpstr>
      <vt:lpstr>Mapas e processos relativos ao SNC-AP</vt:lpstr>
      <vt:lpstr>Mapas e processos relativos ao SNC-AP</vt:lpstr>
      <vt:lpstr>Mapas e processos relativos ao SNC-AP</vt:lpstr>
      <vt:lpstr>Mapas e processos relativos ao SNC-AP</vt:lpstr>
      <vt:lpstr>Mapas e processos relativos ao SNC-AP</vt:lpstr>
      <vt:lpstr>Mapas e processos relativos ao SNC-AP</vt:lpstr>
      <vt:lpstr>Mapas e processos relativos ao SNC-AP</vt:lpstr>
      <vt:lpstr>Mapas e processos relativos ao SNC-AP</vt:lpstr>
      <vt:lpstr>Mapas e processos relativos ao SNC-AP</vt:lpstr>
      <vt:lpstr>Mapas de Execução Orçamental</vt:lpstr>
      <vt:lpstr>Mapas e processos relativos ao SNC-AP</vt:lpstr>
      <vt:lpstr>Mapas e processos relativos ao SNC-AP</vt:lpstr>
      <vt:lpstr>Mapas e processos relativos ao SNC-AP</vt:lpstr>
      <vt:lpstr>Mapas e processos relativos ao SNC-AP</vt:lpstr>
      <vt:lpstr>Processo de conferência dos mapas orçamentais  (Sugestão) </vt:lpstr>
      <vt:lpstr>Mapas e processos relativos ao SNC-AP</vt:lpstr>
      <vt:lpstr>Mapas e processos relativos ao SNC-AP</vt:lpstr>
      <vt:lpstr>Mapas e processos relativos ao SNC-AP</vt:lpstr>
      <vt:lpstr>Mapas e processos relativos ao SNC-AP</vt:lpstr>
      <vt:lpstr>Mapas e processos relativos ao SNC-AP</vt:lpstr>
      <vt:lpstr>Mapas e processos relativos ao SNC-AP</vt:lpstr>
      <vt:lpstr>Mapas e processos relativos ao SNC-AP</vt:lpstr>
      <vt:lpstr>Mapas e processos relativos ao SNC-AP</vt:lpstr>
      <vt:lpstr>Mapas e processos relativos ao SNC-AP</vt:lpstr>
      <vt:lpstr>Mapas e processos relativos ao SNC-AP</vt:lpstr>
      <vt:lpstr>Ativos Não Correntes</vt:lpstr>
      <vt:lpstr>Mapas SNC-AP – Ativos Não Correntes</vt:lpstr>
      <vt:lpstr>Mapas SNC-AP – Ativos Não Correntes</vt:lpstr>
      <vt:lpstr>Mapas SNC-AP – Ativos Não Correntes</vt:lpstr>
      <vt:lpstr>Mapas SNC-AP – Ativos Não Correntes</vt:lpstr>
      <vt:lpstr>Mapas SNC-AP – Ativos Não Correntes</vt:lpstr>
      <vt:lpstr>Apresentação do PowerPoint</vt:lpstr>
      <vt:lpstr>Obrigado a todos!</vt:lpstr>
    </vt:vector>
  </TitlesOfParts>
  <Company>everis IT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Marta Oom Sousa</dc:creator>
  <cp:lastModifiedBy>Kateryna Zrazhevska</cp:lastModifiedBy>
  <cp:revision>3023</cp:revision>
  <cp:lastPrinted>2018-08-07T17:02:08Z</cp:lastPrinted>
  <dcterms:created xsi:type="dcterms:W3CDTF">2017-05-09T08:03:38Z</dcterms:created>
  <dcterms:modified xsi:type="dcterms:W3CDTF">2019-05-03T15:38:06Z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0x01010023D1BB7E6EDBF1428AA40C9203BA7F35</vt:lpwstr>
  </property>
  <property fmtid="{D5CDD505-2E9C-101B-9397-08002B2CF9AE}" pid="3" name="AuthorIds_UIVersion_1024">
    <vt:lpwstr>1</vt:lpwstr>
  </property>
  <property fmtid="{D5CDD505-2E9C-101B-9397-08002B2CF9AE}" pid="4" name="AuthorIds_UIVersion_5632">
    <vt:lpwstr>1</vt:lpwstr>
  </property>
</Properties>
</file>